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FF0FE_8A2530B8.xml" ContentType="application/vnd.ms-powerpoint.comment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109"/>
  </p:notesMasterIdLst>
  <p:handoutMasterIdLst>
    <p:handoutMasterId r:id="rId110"/>
  </p:handoutMasterIdLst>
  <p:sldIdLst>
    <p:sldId id="2147479775" r:id="rId5"/>
    <p:sldId id="2147479776" r:id="rId6"/>
    <p:sldId id="2147479793" r:id="rId7"/>
    <p:sldId id="2147479731" r:id="rId8"/>
    <p:sldId id="2147479791" r:id="rId9"/>
    <p:sldId id="310" r:id="rId10"/>
    <p:sldId id="2147479792" r:id="rId11"/>
    <p:sldId id="2147479710" r:id="rId12"/>
    <p:sldId id="2147479733" r:id="rId13"/>
    <p:sldId id="2147479762" r:id="rId14"/>
    <p:sldId id="2147479769" r:id="rId15"/>
    <p:sldId id="2147479734" r:id="rId16"/>
    <p:sldId id="2147479735" r:id="rId17"/>
    <p:sldId id="2147479768" r:id="rId18"/>
    <p:sldId id="2147479752" r:id="rId19"/>
    <p:sldId id="2147479709" r:id="rId20"/>
    <p:sldId id="2147479761" r:id="rId21"/>
    <p:sldId id="2147479794" r:id="rId22"/>
    <p:sldId id="2147479706" r:id="rId23"/>
    <p:sldId id="2147479745" r:id="rId24"/>
    <p:sldId id="2147479712" r:id="rId25"/>
    <p:sldId id="2147479749" r:id="rId26"/>
    <p:sldId id="2147479795" r:id="rId27"/>
    <p:sldId id="2147479718" r:id="rId28"/>
    <p:sldId id="2147479742" r:id="rId29"/>
    <p:sldId id="2147479743" r:id="rId30"/>
    <p:sldId id="2147479822" r:id="rId31"/>
    <p:sldId id="2147479833" r:id="rId32"/>
    <p:sldId id="2147479717" r:id="rId33"/>
    <p:sldId id="2147479730" r:id="rId34"/>
    <p:sldId id="2147479765" r:id="rId35"/>
    <p:sldId id="2147479755" r:id="rId36"/>
    <p:sldId id="2147479721" r:id="rId37"/>
    <p:sldId id="2147479830" r:id="rId38"/>
    <p:sldId id="2147479831" r:id="rId39"/>
    <p:sldId id="2147479832" r:id="rId40"/>
    <p:sldId id="2147479722" r:id="rId41"/>
    <p:sldId id="2147479746" r:id="rId42"/>
    <p:sldId id="2147479750" r:id="rId43"/>
    <p:sldId id="2147479770" r:id="rId44"/>
    <p:sldId id="2147479804" r:id="rId45"/>
    <p:sldId id="2147479723" r:id="rId46"/>
    <p:sldId id="2147479747" r:id="rId47"/>
    <p:sldId id="2147479748" r:id="rId48"/>
    <p:sldId id="2147479805" r:id="rId49"/>
    <p:sldId id="2147479751" r:id="rId50"/>
    <p:sldId id="2147479754" r:id="rId51"/>
    <p:sldId id="2147479835" r:id="rId52"/>
    <p:sldId id="2147479838" r:id="rId53"/>
    <p:sldId id="2147479836" r:id="rId54"/>
    <p:sldId id="2147479839" r:id="rId55"/>
    <p:sldId id="2147479837" r:id="rId56"/>
    <p:sldId id="2147479823" r:id="rId57"/>
    <p:sldId id="2147479834" r:id="rId58"/>
    <p:sldId id="2147479797" r:id="rId59"/>
    <p:sldId id="2147479798" r:id="rId60"/>
    <p:sldId id="2147479800" r:id="rId61"/>
    <p:sldId id="2147479819" r:id="rId62"/>
    <p:sldId id="2147479806" r:id="rId63"/>
    <p:sldId id="2147479767" r:id="rId64"/>
    <p:sldId id="2147479801" r:id="rId65"/>
    <p:sldId id="2147479802" r:id="rId66"/>
    <p:sldId id="2147479803" r:id="rId67"/>
    <p:sldId id="2147479796" r:id="rId68"/>
    <p:sldId id="2147479799" r:id="rId69"/>
    <p:sldId id="2147479820" r:id="rId70"/>
    <p:sldId id="2147479824" r:id="rId71"/>
    <p:sldId id="2147479692" r:id="rId72"/>
    <p:sldId id="2147479771" r:id="rId73"/>
    <p:sldId id="2147479753" r:id="rId74"/>
    <p:sldId id="2147479759" r:id="rId75"/>
    <p:sldId id="2147479758" r:id="rId76"/>
    <p:sldId id="2147479766" r:id="rId77"/>
    <p:sldId id="2147479821" r:id="rId78"/>
    <p:sldId id="2147479760" r:id="rId79"/>
    <p:sldId id="2147479757" r:id="rId80"/>
    <p:sldId id="2147479694" r:id="rId81"/>
    <p:sldId id="2147479693" r:id="rId82"/>
    <p:sldId id="2147479695" r:id="rId83"/>
    <p:sldId id="2147479825" r:id="rId84"/>
    <p:sldId id="2147479773" r:id="rId85"/>
    <p:sldId id="2147479816" r:id="rId86"/>
    <p:sldId id="2147479817" r:id="rId87"/>
    <p:sldId id="2147479818" r:id="rId88"/>
    <p:sldId id="2147479772" r:id="rId89"/>
    <p:sldId id="2147479774" r:id="rId90"/>
    <p:sldId id="2147479826" r:id="rId91"/>
    <p:sldId id="2147479814" r:id="rId92"/>
    <p:sldId id="2147479807" r:id="rId93"/>
    <p:sldId id="2147479813" r:id="rId94"/>
    <p:sldId id="2147479810" r:id="rId95"/>
    <p:sldId id="2147479811" r:id="rId96"/>
    <p:sldId id="2147479812" r:id="rId97"/>
    <p:sldId id="2147479827" r:id="rId98"/>
    <p:sldId id="2147479809" r:id="rId99"/>
    <p:sldId id="2147479828" r:id="rId100"/>
    <p:sldId id="2147468681" r:id="rId101"/>
    <p:sldId id="2147479829" r:id="rId102"/>
    <p:sldId id="2147479777" r:id="rId103"/>
    <p:sldId id="2147479778" r:id="rId104"/>
    <p:sldId id="2147479779" r:id="rId105"/>
    <p:sldId id="2147479780" r:id="rId106"/>
    <p:sldId id="2147479783" r:id="rId107"/>
    <p:sldId id="2147479784" r:id="rId108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03A45E-4172-1845-8D61-EF561BCB86F4}" name="Alon Baram" initials="AB" userId="S::alonba@microsoft.com::b43b92fa-9351-4be9-a373-8c911fa952de" providerId="AD"/>
  <p188:author id="{9C6DBCF3-876D-7F43-A59B-DA37CC69D05C}" name="Evelina Alroy-Brin" initials="" userId="S::ealroybrin@microsoft.com::47cc7a09-48a1-4a5e-8136-cdee14fe8d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F4"/>
    <a:srgbClr val="91EFD7"/>
    <a:srgbClr val="78ECD8"/>
    <a:srgbClr val="16786D"/>
    <a:srgbClr val="6C0000"/>
    <a:srgbClr val="FFCCCC"/>
    <a:srgbClr val="FFE593"/>
    <a:srgbClr val="F0F8FF"/>
    <a:srgbClr val="8A0000"/>
    <a:srgbClr val="DAA5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457" autoAdjust="0"/>
    <p:restoredTop sz="95020" autoAdjust="0"/>
  </p:normalViewPr>
  <p:slideViewPr>
    <p:cSldViewPr snapToGrid="0">
      <p:cViewPr varScale="1">
        <p:scale>
          <a:sx n="80" d="100"/>
          <a:sy n="80" d="100"/>
        </p:scale>
        <p:origin x="9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commentAuthors" Target="commentAuthors.xml"/></Relationships>
</file>

<file path=ppt/comments/modernComment_7FFFF0FE_8A2530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AFA4CE-2C9B-4DD2-8320-B813C9244C9B}" authorId="{0B03A45E-4172-1845-8D61-EF561BCB86F4}" created="2023-12-06T07:49:44.193">
    <pc:sldMkLst xmlns:pc="http://schemas.microsoft.com/office/powerpoint/2013/main/command">
      <pc:docMk/>
      <pc:sldMk cId="659054992" sldId="2147479771"/>
    </pc:sldMkLst>
    <p188:txBody>
      <a:bodyPr/>
      <a:lstStyle/>
      <a:p>
        <a:r>
          <a:rPr lang="en-IL"/>
          <a:t>[@Evelina Alroy-Brin] we may need to maintain such table, with all items (or enhance the one we have)</a:t>
        </a:r>
      </a:p>
    </p188:txBody>
  </p188:cm>
  <p188:cm id="{156649BD-DE4B-432D-88A2-DB0C50F40CFC}" authorId="{0B03A45E-4172-1845-8D61-EF561BCB86F4}" created="2023-12-12T08:17:19.13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17693112" sldId="2147479806"/>
      <ac:spMk id="2" creationId="{DA40518C-DA56-1FDD-5849-0E4E3FAC7E05}"/>
      <ac:txMk cp="0" len="16">
        <ac:context len="17" hash="1715059059"/>
      </ac:txMk>
    </ac:txMkLst>
    <p188:pos x="3578946" y="337401"/>
    <p188:txBody>
      <a:bodyPr/>
      <a:lstStyle/>
      <a:p>
        <a:r>
          <a:rPr lang="en-IL"/>
          <a:t>[@Evelina Alroy-Brin] please let u know if there are mistakes in this table and we’ll update [@Ted Pattison]</a:t>
        </a:r>
      </a:p>
    </p188:txBody>
  </p188:cm>
  <p188:cm id="{94D182E1-0601-4851-B141-1171C9E19AF7}" authorId="{9C6DBCF3-876D-7F43-A59B-DA37CC69D05C}" created="2023-12-12T19:32:14.969">
    <pc:sldMkLst xmlns:pc="http://schemas.microsoft.com/office/powerpoint/2013/main/command">
      <pc:docMk/>
      <pc:sldMk cId="659054992" sldId="2147479771"/>
    </pc:sldMkLst>
    <p188:txBody>
      <a:bodyPr/>
      <a:lstStyle/>
      <a:p>
        <a:r>
          <a:rPr lang="en-US"/>
          <a:t>[@Ted Pattison] [@Alon Baram] - lakehouse does not support Create with definition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3/18/2024 11:41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/>
              <a:t>SJD not in production yet?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1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0FE_8A2530B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nalysis-services/tmdl/tmdl-overview?view=asallproducts-allversions" TargetMode="External"/><Relationship Id="rId2" Type="http://schemas.openxmlformats.org/officeDocument/2006/relationships/hyperlink" Target="https://learn.microsoft.com/en-us/analysis-services/tmdl/tmdl-how-to?view=asallproducts-allversions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2.sv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9.svg"/><Relationship Id="rId10" Type="http://schemas.openxmlformats.org/officeDocument/2006/relationships/image" Target="../media/image87.svg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82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89.png"/><Relationship Id="rId7" Type="http://schemas.openxmlformats.org/officeDocument/2006/relationships/image" Target="../media/image81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0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onelake/onelake-api-parity" TargetMode="External"/><Relationship Id="rId2" Type="http://schemas.openxmlformats.org/officeDocument/2006/relationships/hyperlink" Target="https://learn.microsoft.com/en-us/fabric/onelake/onelake-access-api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azure/storage/blobs/data-lake-storage-directory-file-acl-dotnet?tabs=azure-ad" TargetMode="External"/><Relationship Id="rId4" Type="http://schemas.openxmlformats.org/officeDocument/2006/relationships/hyperlink" Target="Use%20Python%20to%20manage%20files%20and%20folders%20in%20Microsoft%20OneLak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torage/blobs/data-lake-storage-directory-file-acl-dotnet?tabs=azure-ad" TargetMode="External"/><Relationship Id="rId2" Type="http://schemas.openxmlformats.org/officeDocument/2006/relationships/hyperlink" Target="https://learn.microsoft.com/en-us/rest/api/storageservices/data-lake-storage-gen2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fabric/onelake/onelake-api-parity" TargetMode="External"/><Relationship Id="rId4" Type="http://schemas.openxmlformats.org/officeDocument/2006/relationships/hyperlink" Target="https://learn.microsoft.com/en-us/fabric/onelake/onelake-access-api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31.wmf"/><Relationship Id="rId3" Type="http://schemas.openxmlformats.org/officeDocument/2006/relationships/image" Target="../media/image126.svg"/><Relationship Id="rId7" Type="http://schemas.openxmlformats.org/officeDocument/2006/relationships/image" Target="../media/image128.wmf"/><Relationship Id="rId12" Type="http://schemas.openxmlformats.org/officeDocument/2006/relationships/oleObject" Target="../embeddings/oleObject5.bin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0.wmf"/><Relationship Id="rId5" Type="http://schemas.openxmlformats.org/officeDocument/2006/relationships/image" Target="../media/image127.wmf"/><Relationship Id="rId15" Type="http://schemas.openxmlformats.org/officeDocument/2006/relationships/image" Target="../media/image133.sv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9.wmf"/><Relationship Id="rId14" Type="http://schemas.openxmlformats.org/officeDocument/2006/relationships/image" Target="../media/image13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Item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introduces programming model based on item types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Platform item types</a:t>
            </a:r>
            <a:r>
              <a:rPr lang="en-US" dirty="0"/>
              <a:t> are scoped at tenant level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item types</a:t>
            </a:r>
            <a:r>
              <a:rPr lang="en-US" dirty="0"/>
              <a:t> are scoped at workspace level</a:t>
            </a:r>
          </a:p>
          <a:p>
            <a:pPr lvl="1"/>
            <a:r>
              <a:rPr lang="en-US" dirty="0"/>
              <a:t>Workspace item types are categorized by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 Workload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Workspace item type </a:t>
            </a:r>
            <a:r>
              <a:rPr lang="en-US" sz="16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6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D0C8-62A6-C23E-E994-C6B06866B11E}"/>
              </a:ext>
            </a:extLst>
          </p:cNvPr>
          <p:cNvSpPr/>
          <p:nvPr/>
        </p:nvSpPr>
        <p:spPr bwMode="auto">
          <a:xfrm>
            <a:off x="998293" y="3178872"/>
            <a:ext cx="9812935" cy="362515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3A5820-063B-577D-C6C8-69133FCB60BC}"/>
              </a:ext>
            </a:extLst>
          </p:cNvPr>
          <p:cNvGrpSpPr/>
          <p:nvPr/>
        </p:nvGrpSpPr>
        <p:grpSpPr>
          <a:xfrm>
            <a:off x="1090334" y="4079094"/>
            <a:ext cx="9587398" cy="2638522"/>
            <a:chOff x="1090334" y="4079094"/>
            <a:chExt cx="9587398" cy="26385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536222-04C9-8D91-965E-D0EBCA9356F0}"/>
                </a:ext>
              </a:extLst>
            </p:cNvPr>
            <p:cNvSpPr/>
            <p:nvPr/>
          </p:nvSpPr>
          <p:spPr bwMode="auto">
            <a:xfrm>
              <a:off x="1090334" y="4079094"/>
              <a:ext cx="9587398" cy="2638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D3AB00-B66E-7AB5-5B51-63FB57C026C0}"/>
                </a:ext>
              </a:extLst>
            </p:cNvPr>
            <p:cNvSpPr/>
            <p:nvPr/>
          </p:nvSpPr>
          <p:spPr bwMode="auto">
            <a:xfrm>
              <a:off x="1207383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BCCBC-9C70-DA15-A565-590176F6D18D}"/>
                </a:ext>
              </a:extLst>
            </p:cNvPr>
            <p:cNvSpPr/>
            <p:nvPr/>
          </p:nvSpPr>
          <p:spPr bwMode="auto">
            <a:xfrm>
              <a:off x="1330006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21095B-489C-D30F-2E45-F0780220ECB9}"/>
                </a:ext>
              </a:extLst>
            </p:cNvPr>
            <p:cNvSpPr/>
            <p:nvPr/>
          </p:nvSpPr>
          <p:spPr bwMode="auto">
            <a:xfrm>
              <a:off x="1330006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2F0A6-004A-9E6E-088B-80C2B2C3BF3D}"/>
                </a:ext>
              </a:extLst>
            </p:cNvPr>
            <p:cNvSpPr/>
            <p:nvPr/>
          </p:nvSpPr>
          <p:spPr bwMode="auto">
            <a:xfrm>
              <a:off x="1330006" y="5401322"/>
              <a:ext cx="1524351" cy="275791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95E1EC-723D-96B7-7D08-41A5CC5A1DCD}"/>
                </a:ext>
              </a:extLst>
            </p:cNvPr>
            <p:cNvSpPr/>
            <p:nvPr/>
          </p:nvSpPr>
          <p:spPr bwMode="auto">
            <a:xfrm>
              <a:off x="3108394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8856D4-546E-AB23-142B-BED6C1C2C711}"/>
                </a:ext>
              </a:extLst>
            </p:cNvPr>
            <p:cNvSpPr/>
            <p:nvPr/>
          </p:nvSpPr>
          <p:spPr bwMode="auto">
            <a:xfrm>
              <a:off x="3231017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E687B9-3F31-488A-32B4-1C4BB4617A5A}"/>
                </a:ext>
              </a:extLst>
            </p:cNvPr>
            <p:cNvSpPr/>
            <p:nvPr/>
          </p:nvSpPr>
          <p:spPr bwMode="auto">
            <a:xfrm>
              <a:off x="3231017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7D417B-FDE5-C2B2-78FE-B0884C691AE6}"/>
                </a:ext>
              </a:extLst>
            </p:cNvPr>
            <p:cNvSpPr/>
            <p:nvPr/>
          </p:nvSpPr>
          <p:spPr bwMode="auto">
            <a:xfrm>
              <a:off x="3231017" y="5401322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05CB48-6796-0BD3-5CE3-B3DC0D620038}"/>
                </a:ext>
              </a:extLst>
            </p:cNvPr>
            <p:cNvSpPr/>
            <p:nvPr/>
          </p:nvSpPr>
          <p:spPr bwMode="auto">
            <a:xfrm>
              <a:off x="3247660" y="62378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E800C5-B762-F29C-2DA2-8922779C08F4}"/>
                </a:ext>
              </a:extLst>
            </p:cNvPr>
            <p:cNvSpPr/>
            <p:nvPr/>
          </p:nvSpPr>
          <p:spPr bwMode="auto">
            <a:xfrm>
              <a:off x="6909232" y="4365335"/>
              <a:ext cx="1778387" cy="22429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0D1102-A42F-6AD6-26B3-B083360C9CE2}"/>
                </a:ext>
              </a:extLst>
            </p:cNvPr>
            <p:cNvSpPr/>
            <p:nvPr/>
          </p:nvSpPr>
          <p:spPr bwMode="auto">
            <a:xfrm>
              <a:off x="7031856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29E045-09B5-E4CE-7305-AA1861F7423B}"/>
                </a:ext>
              </a:extLst>
            </p:cNvPr>
            <p:cNvSpPr/>
            <p:nvPr/>
          </p:nvSpPr>
          <p:spPr bwMode="auto">
            <a:xfrm>
              <a:off x="7031856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D6C3D6-9D65-1C78-BE00-497C62B2D028}"/>
                </a:ext>
              </a:extLst>
            </p:cNvPr>
            <p:cNvSpPr/>
            <p:nvPr/>
          </p:nvSpPr>
          <p:spPr bwMode="auto">
            <a:xfrm>
              <a:off x="5016754" y="4371491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7A80D-BD82-8844-BAB8-D8B18AE37E5B}"/>
                </a:ext>
              </a:extLst>
            </p:cNvPr>
            <p:cNvSpPr/>
            <p:nvPr/>
          </p:nvSpPr>
          <p:spPr bwMode="auto">
            <a:xfrm>
              <a:off x="5139378" y="4620641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669E29-8A0A-7C6C-B11A-3B33EB9C9B45}"/>
                </a:ext>
              </a:extLst>
            </p:cNvPr>
            <p:cNvSpPr/>
            <p:nvPr/>
          </p:nvSpPr>
          <p:spPr bwMode="auto">
            <a:xfrm>
              <a:off x="5139378" y="5434538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AD20D58-2F55-24D0-7670-4D6DDDB18D36}"/>
                </a:ext>
              </a:extLst>
            </p:cNvPr>
            <p:cNvSpPr/>
            <p:nvPr/>
          </p:nvSpPr>
          <p:spPr bwMode="auto">
            <a:xfrm>
              <a:off x="8811427" y="4365335"/>
              <a:ext cx="1778387" cy="2249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8038E3-824A-6F24-0345-4BCFC3220100}"/>
                </a:ext>
              </a:extLst>
            </p:cNvPr>
            <p:cNvSpPr/>
            <p:nvPr/>
          </p:nvSpPr>
          <p:spPr bwMode="auto">
            <a:xfrm>
              <a:off x="8934051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6D2E059-A091-B363-5B11-5D0A808B485A}"/>
                </a:ext>
              </a:extLst>
            </p:cNvPr>
            <p:cNvSpPr/>
            <p:nvPr/>
          </p:nvSpPr>
          <p:spPr bwMode="auto">
            <a:xfrm>
              <a:off x="8934051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BC4D13-21EF-48EE-6B37-66030F35F826}"/>
                </a:ext>
              </a:extLst>
            </p:cNvPr>
            <p:cNvSpPr/>
            <p:nvPr/>
          </p:nvSpPr>
          <p:spPr bwMode="auto">
            <a:xfrm>
              <a:off x="8934051" y="5401322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A0D0B5E-410E-D73F-A902-3F9B2283CF23}"/>
                </a:ext>
              </a:extLst>
            </p:cNvPr>
            <p:cNvSpPr/>
            <p:nvPr/>
          </p:nvSpPr>
          <p:spPr bwMode="auto">
            <a:xfrm>
              <a:off x="8934051" y="5794740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BD86AC-E5AD-BD3D-DEAB-76AF3ACC51C8}"/>
                </a:ext>
              </a:extLst>
            </p:cNvPr>
            <p:cNvSpPr/>
            <p:nvPr/>
          </p:nvSpPr>
          <p:spPr bwMode="auto">
            <a:xfrm>
              <a:off x="5139378" y="502092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3C7886-F55F-BCAF-B294-F908E5B2786A}"/>
                </a:ext>
              </a:extLst>
            </p:cNvPr>
            <p:cNvSpPr/>
            <p:nvPr/>
          </p:nvSpPr>
          <p:spPr bwMode="auto">
            <a:xfrm>
              <a:off x="3243353" y="5810668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Shortcut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7F53D-0E47-3EF1-FAA2-AB2B078C6A7B}"/>
              </a:ext>
            </a:extLst>
          </p:cNvPr>
          <p:cNvGrpSpPr/>
          <p:nvPr/>
        </p:nvGrpSpPr>
        <p:grpSpPr>
          <a:xfrm>
            <a:off x="1090334" y="3285118"/>
            <a:ext cx="9587398" cy="736829"/>
            <a:chOff x="1090334" y="3285118"/>
            <a:chExt cx="9587398" cy="73682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76C1CF-0413-A032-96A9-FDFF2AAABED5}"/>
                </a:ext>
              </a:extLst>
            </p:cNvPr>
            <p:cNvSpPr/>
            <p:nvPr/>
          </p:nvSpPr>
          <p:spPr bwMode="auto">
            <a:xfrm>
              <a:off x="1090334" y="3285118"/>
              <a:ext cx="9587398" cy="736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EE5384-FEFF-E433-68C4-773D32CA7D4B}"/>
                </a:ext>
              </a:extLst>
            </p:cNvPr>
            <p:cNvSpPr/>
            <p:nvPr/>
          </p:nvSpPr>
          <p:spPr bwMode="auto">
            <a:xfrm>
              <a:off x="1269342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A60197-3F56-902D-4ACF-C4CF9D8E92D8}"/>
                </a:ext>
              </a:extLst>
            </p:cNvPr>
            <p:cNvSpPr/>
            <p:nvPr/>
          </p:nvSpPr>
          <p:spPr bwMode="auto">
            <a:xfrm>
              <a:off x="3170353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EF361C-5734-5585-EE36-05FEF47EBA24}"/>
                </a:ext>
              </a:extLst>
            </p:cNvPr>
            <p:cNvSpPr/>
            <p:nvPr/>
          </p:nvSpPr>
          <p:spPr bwMode="auto">
            <a:xfrm>
              <a:off x="5078714" y="3604198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3D76ED-B5F3-0659-3761-9C0660D522E3}"/>
              </a:ext>
            </a:extLst>
          </p:cNvPr>
          <p:cNvGrpSpPr/>
          <p:nvPr/>
        </p:nvGrpSpPr>
        <p:grpSpPr>
          <a:xfrm>
            <a:off x="11042523" y="3188268"/>
            <a:ext cx="1115028" cy="1322660"/>
            <a:chOff x="11042523" y="3188268"/>
            <a:chExt cx="1115028" cy="13226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C666A43-781C-7468-DF27-AC8C7DCBC2E3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43FC07-7011-CECA-F414-AF133E404326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AA43F6-EF68-A295-EDC4-F3208344D996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632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Demo1–</a:t>
            </a:r>
            <a:r>
              <a:rPr lang="en-US" dirty="0" err="1"/>
              <a:t>GettingStarted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One of eight developer samples included with workshop content</a:t>
            </a:r>
          </a:p>
          <a:p>
            <a:pPr lvl="1"/>
            <a:r>
              <a:rPr lang="en-US" dirty="0"/>
              <a:t>Downloaded from GitHub repository at </a:t>
            </a:r>
            <a:r>
              <a:rPr lang="en-US" dirty="0">
                <a:hlinkClick r:id="rId2"/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Created as simple console application created using C# and .NET 8</a:t>
            </a:r>
          </a:p>
          <a:p>
            <a:pPr lvl="1"/>
            <a:r>
              <a:rPr lang="en-US" dirty="0"/>
              <a:t>Can be opened and run using any version of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A78B-8B0D-40BB-5E4C-05099220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84" y="2757005"/>
            <a:ext cx="3970161" cy="39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81560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E7A38-C374-BB2B-7EB9-F065F255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49" y="2275647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249043" y="3968790"/>
            <a:ext cx="2577523" cy="50381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974626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D589B-A21C-9CB4-6F6F-4B9C595A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2" y="2359440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1275056" y="4660998"/>
            <a:ext cx="2601205" cy="7955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 (aka Azure AD application)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9148-F819-B739-F1B0-1B70BF33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Authenticating with Microsoft Azure PowerShell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65392-5281-C0A9-B6D5-B2A3C8D2F1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86145"/>
          </a:xfrm>
        </p:spPr>
        <p:txBody>
          <a:bodyPr/>
          <a:lstStyle/>
          <a:p>
            <a:r>
              <a:rPr lang="en-US" dirty="0"/>
              <a:t>Microsoft Azure PowerShell application provides easier path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 Azure PowerShell is Azure AD application available in all Azure AD tenants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Eliminates the need for creating an Azure AD application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Produces all-powerful access tokens with all delegated permissions for Power BI and Fabric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the well-known application ID of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1950a258-227b-4e31-a9cf-717495945fc2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Acquire access token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user_impersonation</a:t>
            </a:r>
            <a:r>
              <a:rPr lang="en-US" dirty="0"/>
              <a:t> delegated permissions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This is handy for developer testing – but it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might not be appropriate for deploying production applications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B429-1D88-2F10-F471-E3BAFA35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7" y="3400477"/>
            <a:ext cx="7287642" cy="1221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221B-5A82-826E-A43F-DA8DBCF1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"/>
          <a:stretch/>
        </p:blipFill>
        <p:spPr>
          <a:xfrm>
            <a:off x="1302027" y="5263381"/>
            <a:ext cx="6561537" cy="100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104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used to </a:t>
            </a:r>
            <a:r>
              <a:rPr lang="en-US" dirty="0" err="1"/>
              <a:t>to</a:t>
            </a:r>
            <a:r>
              <a:rPr lang="en-US" dirty="0"/>
              <a:t> authenticate user and acquire access tokens</a:t>
            </a:r>
          </a:p>
          <a:p>
            <a:pPr lvl="1"/>
            <a:r>
              <a:rPr lang="en-US" dirty="0"/>
              <a:t>Uses MSAL.NET (</a:t>
            </a:r>
            <a:r>
              <a:rPr lang="en-US" sz="16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All demo projects leverage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13E678-CC95-E1C8-8751-2830FB197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0"/>
          <a:stretch/>
        </p:blipFill>
        <p:spPr>
          <a:xfrm>
            <a:off x="1279205" y="3467747"/>
            <a:ext cx="5759774" cy="3387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B0324C-AC6B-CABB-EA00-67C5D5776B1A}"/>
              </a:ext>
            </a:extLst>
          </p:cNvPr>
          <p:cNvGrpSpPr/>
          <p:nvPr/>
        </p:nvGrpSpPr>
        <p:grpSpPr>
          <a:xfrm>
            <a:off x="5029205" y="3599317"/>
            <a:ext cx="6379415" cy="667891"/>
            <a:chOff x="4643956" y="3839700"/>
            <a:chExt cx="6379415" cy="6678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9851F-DF14-4663-88A6-4CA2246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9460" y="3839700"/>
              <a:ext cx="3983911" cy="667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822145" y="4327307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643956" y="4419788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7507B-0FC1-31A4-4485-3C113B86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55" y="2047495"/>
            <a:ext cx="8708794" cy="1470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base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Example 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.NET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24D-950A-FC82-9049-900312CE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a Premium Capacity Id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A67C-4382-2BC5-9F6B-42D758CCF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Test 2</a:t>
            </a:r>
            <a:r>
              <a:rPr lang="en-US" dirty="0"/>
              <a:t> to call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CustomerTenantBuilder.ViewCapacities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list of Premium capacities and copy the Id of one of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Copy the Id of Premium capacity into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PremiumCapacityId</a:t>
            </a:r>
            <a:r>
              <a:rPr lang="en-US" dirty="0"/>
              <a:t> constant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D9ECA-44F5-FC6D-735C-0555DE8B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0" y="5509755"/>
            <a:ext cx="6237078" cy="1329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F41EB9-F902-39F8-1400-7B5429F0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99" y="1704659"/>
            <a:ext cx="4378741" cy="1310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AB6F9-99D9-C818-5239-A0220A53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79" y="3578163"/>
            <a:ext cx="6126261" cy="1333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0582FA-DDC4-A47B-B344-C5B5DFADE148}"/>
              </a:ext>
            </a:extLst>
          </p:cNvPr>
          <p:cNvSpPr/>
          <p:nvPr/>
        </p:nvSpPr>
        <p:spPr bwMode="auto">
          <a:xfrm flipH="1">
            <a:off x="6319520" y="6593450"/>
            <a:ext cx="3140126" cy="292946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and paste Premium capacity Id</a:t>
            </a:r>
          </a:p>
        </p:txBody>
      </p:sp>
    </p:spTree>
    <p:extLst>
      <p:ext uri="{BB962C8B-B14F-4D97-AF65-F5344CB8AC3E}">
        <p14:creationId xmlns:p14="http://schemas.microsoft.com/office/powerpoint/2010/main" val="3990890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979800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CreateItem using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39704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Programming CreateItem using Item Definitions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Getting Away from Deployment and ALM using PBIX Files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Item Definitions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Semantic Models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Long Running Operations and Throttling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Reports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Reverse-engineering Item Definitions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Get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Updating Items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7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D38-72D8-5A7E-6C76-48E1081B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Downloads and Materials for This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39438-11E5-D9AD-52B3-32AA8C91C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15909"/>
          </a:xfrm>
        </p:spPr>
        <p:txBody>
          <a:bodyPr/>
          <a:lstStyle/>
          <a:p>
            <a:r>
              <a:rPr lang="en-US" dirty="0"/>
              <a:t>All workshop materials available online on a GitHub repository</a:t>
            </a:r>
          </a:p>
          <a:p>
            <a:pPr lvl="1"/>
            <a:r>
              <a:rPr lang="en-US" dirty="0"/>
              <a:t>Download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Material contains eight developer sample projects created as C# console applications with .NET 8</a:t>
            </a:r>
          </a:p>
          <a:p>
            <a:pPr lvl="1"/>
            <a:r>
              <a:rPr lang="en-US" dirty="0"/>
              <a:t>Material contains workshop slides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179B-01BF-4052-E898-DE9A1481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22" y="2815842"/>
            <a:ext cx="6346043" cy="39881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AD0E3B4-DB89-94FB-CD3C-E307676ADC3B}"/>
              </a:ext>
            </a:extLst>
          </p:cNvPr>
          <p:cNvSpPr/>
          <p:nvPr/>
        </p:nvSpPr>
        <p:spPr bwMode="auto">
          <a:xfrm>
            <a:off x="580749" y="6435440"/>
            <a:ext cx="701296" cy="368585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489441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4F5DB4-F4A7-92D9-E530-DCBCBF189215}"/>
              </a:ext>
            </a:extLst>
          </p:cNvPr>
          <p:cNvGrpSpPr/>
          <p:nvPr/>
        </p:nvGrpSpPr>
        <p:grpSpPr>
          <a:xfrm>
            <a:off x="992710" y="2895438"/>
            <a:ext cx="9587398" cy="2868363"/>
            <a:chOff x="1090334" y="4079094"/>
            <a:chExt cx="9587398" cy="23316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4CC8CB-DB65-78CE-6E29-435E3EB1C286}"/>
                </a:ext>
              </a:extLst>
            </p:cNvPr>
            <p:cNvSpPr/>
            <p:nvPr/>
          </p:nvSpPr>
          <p:spPr bwMode="auto">
            <a:xfrm>
              <a:off x="1090334" y="4079094"/>
              <a:ext cx="9587398" cy="2331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B1BD7A-B09B-8068-2137-179F77359293}"/>
                </a:ext>
              </a:extLst>
            </p:cNvPr>
            <p:cNvSpPr/>
            <p:nvPr/>
          </p:nvSpPr>
          <p:spPr bwMode="auto">
            <a:xfrm>
              <a:off x="1207383" y="4365336"/>
              <a:ext cx="1778387" cy="1896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B2A2EB-86EB-D84F-A630-69070B61EBCA}"/>
                </a:ext>
              </a:extLst>
            </p:cNvPr>
            <p:cNvSpPr/>
            <p:nvPr/>
          </p:nvSpPr>
          <p:spPr bwMode="auto">
            <a:xfrm>
              <a:off x="1330006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02A114-36BB-AA05-FD41-776959441DB7}"/>
                </a:ext>
              </a:extLst>
            </p:cNvPr>
            <p:cNvSpPr/>
            <p:nvPr/>
          </p:nvSpPr>
          <p:spPr bwMode="auto">
            <a:xfrm>
              <a:off x="1330006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8BF525-738D-4422-5DCF-FF3298430405}"/>
                </a:ext>
              </a:extLst>
            </p:cNvPr>
            <p:cNvSpPr/>
            <p:nvPr/>
          </p:nvSpPr>
          <p:spPr bwMode="auto">
            <a:xfrm>
              <a:off x="1330006" y="5401322"/>
              <a:ext cx="1524351" cy="275791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C5248-D765-D4A7-F9E5-F713469FC58B}"/>
                </a:ext>
              </a:extLst>
            </p:cNvPr>
            <p:cNvSpPr/>
            <p:nvPr/>
          </p:nvSpPr>
          <p:spPr bwMode="auto">
            <a:xfrm>
              <a:off x="3108394" y="4365336"/>
              <a:ext cx="1778387" cy="1896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69CB42-EB4B-CCC8-E5C4-CE47F505B4A7}"/>
                </a:ext>
              </a:extLst>
            </p:cNvPr>
            <p:cNvSpPr/>
            <p:nvPr/>
          </p:nvSpPr>
          <p:spPr bwMode="auto">
            <a:xfrm>
              <a:off x="3231017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14653A-3F9E-ABC4-274F-23FC8F598448}"/>
                </a:ext>
              </a:extLst>
            </p:cNvPr>
            <p:cNvSpPr/>
            <p:nvPr/>
          </p:nvSpPr>
          <p:spPr bwMode="auto">
            <a:xfrm>
              <a:off x="3231017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AC8BD81-28DE-BB4F-0E92-8E43C90301C9}"/>
                </a:ext>
              </a:extLst>
            </p:cNvPr>
            <p:cNvSpPr/>
            <p:nvPr/>
          </p:nvSpPr>
          <p:spPr bwMode="auto">
            <a:xfrm>
              <a:off x="3231017" y="5401322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187757D-3267-EAB4-6FCB-BDBADC1F14DD}"/>
                </a:ext>
              </a:extLst>
            </p:cNvPr>
            <p:cNvSpPr/>
            <p:nvPr/>
          </p:nvSpPr>
          <p:spPr bwMode="auto">
            <a:xfrm>
              <a:off x="3247660" y="5780620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A0CBB3-6040-1842-1C0A-210F0F6BC8BE}"/>
                </a:ext>
              </a:extLst>
            </p:cNvPr>
            <p:cNvSpPr/>
            <p:nvPr/>
          </p:nvSpPr>
          <p:spPr bwMode="auto">
            <a:xfrm>
              <a:off x="6909232" y="4365335"/>
              <a:ext cx="1778387" cy="1896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98FD47-37AC-0D22-5BC8-2295DFE53396}"/>
                </a:ext>
              </a:extLst>
            </p:cNvPr>
            <p:cNvSpPr/>
            <p:nvPr/>
          </p:nvSpPr>
          <p:spPr bwMode="auto">
            <a:xfrm>
              <a:off x="7031856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B6CDA0-9A56-5937-27B3-69EB3AAF4DFC}"/>
                </a:ext>
              </a:extLst>
            </p:cNvPr>
            <p:cNvSpPr/>
            <p:nvPr/>
          </p:nvSpPr>
          <p:spPr bwMode="auto">
            <a:xfrm>
              <a:off x="7031856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9062C79-4245-B1FE-90A1-D42F7D949BBE}"/>
                </a:ext>
              </a:extLst>
            </p:cNvPr>
            <p:cNvSpPr/>
            <p:nvPr/>
          </p:nvSpPr>
          <p:spPr bwMode="auto">
            <a:xfrm>
              <a:off x="5016754" y="4371491"/>
              <a:ext cx="1778387" cy="1896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1D2816-45DC-780A-F288-1BEABF9863EB}"/>
                </a:ext>
              </a:extLst>
            </p:cNvPr>
            <p:cNvSpPr/>
            <p:nvPr/>
          </p:nvSpPr>
          <p:spPr bwMode="auto">
            <a:xfrm>
              <a:off x="5139378" y="4620641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B59880-2197-641F-4170-2D29582D8328}"/>
                </a:ext>
              </a:extLst>
            </p:cNvPr>
            <p:cNvSpPr/>
            <p:nvPr/>
          </p:nvSpPr>
          <p:spPr bwMode="auto">
            <a:xfrm>
              <a:off x="5139378" y="5434538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FBABE82-5CD6-96C3-A96F-CEC012AFD0A0}"/>
                </a:ext>
              </a:extLst>
            </p:cNvPr>
            <p:cNvSpPr/>
            <p:nvPr/>
          </p:nvSpPr>
          <p:spPr bwMode="auto">
            <a:xfrm>
              <a:off x="8811427" y="4365336"/>
              <a:ext cx="1778387" cy="190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BA84BCC-76AA-AD47-551B-1CDAF03B5ACB}"/>
                </a:ext>
              </a:extLst>
            </p:cNvPr>
            <p:cNvSpPr/>
            <p:nvPr/>
          </p:nvSpPr>
          <p:spPr bwMode="auto">
            <a:xfrm>
              <a:off x="8934051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A7A97B1-A098-BBCB-D16C-00A040C79CB7}"/>
                </a:ext>
              </a:extLst>
            </p:cNvPr>
            <p:cNvSpPr/>
            <p:nvPr/>
          </p:nvSpPr>
          <p:spPr bwMode="auto">
            <a:xfrm>
              <a:off x="8934051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B5CCB53-D7A9-D4BC-4E81-0B0B84780A8A}"/>
                </a:ext>
              </a:extLst>
            </p:cNvPr>
            <p:cNvSpPr/>
            <p:nvPr/>
          </p:nvSpPr>
          <p:spPr bwMode="auto">
            <a:xfrm>
              <a:off x="8934051" y="5401322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7537420-020C-E010-9D96-6934210D9B70}"/>
                </a:ext>
              </a:extLst>
            </p:cNvPr>
            <p:cNvSpPr/>
            <p:nvPr/>
          </p:nvSpPr>
          <p:spPr bwMode="auto">
            <a:xfrm>
              <a:off x="8934051" y="5794740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9BBF786-A63E-EB33-3E12-D3804C34BE48}"/>
                </a:ext>
              </a:extLst>
            </p:cNvPr>
            <p:cNvSpPr/>
            <p:nvPr/>
          </p:nvSpPr>
          <p:spPr bwMode="auto">
            <a:xfrm>
              <a:off x="5139378" y="502092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63925D-1F9C-5488-B674-7AC293C1F6CB}"/>
              </a:ext>
            </a:extLst>
          </p:cNvPr>
          <p:cNvGrpSpPr/>
          <p:nvPr/>
        </p:nvGrpSpPr>
        <p:grpSpPr>
          <a:xfrm>
            <a:off x="10834110" y="2901045"/>
            <a:ext cx="1115028" cy="1322660"/>
            <a:chOff x="11042523" y="3188268"/>
            <a:chExt cx="1115028" cy="13226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BEA15F-095C-5568-0CDD-DE39AC427404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D761FF-CCC7-9518-CFE5-7FE21E57B318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0704F0-E700-AE93-DE6F-BF40628E2C32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List Items API URL using target workspace Id and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Workspace Items API supports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type</a:t>
            </a:r>
            <a:r>
              <a:rPr lang="en-US" dirty="0"/>
              <a:t> query string parameter to filer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are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need to create and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Modifying existing item Fabric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and pass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0099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 you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File 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Item definition for each item type requires unique set of parts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Creating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optionally a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C2B7-0B0E-71ED-D81E-26CFF3BD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A285-11F2-FC69-678A-54522279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Developer must decide which type of semantic model to create</a:t>
            </a:r>
          </a:p>
          <a:p>
            <a:pPr lvl="1"/>
            <a:r>
              <a:rPr lang="en-US" dirty="0"/>
              <a:t>Import-mode models</a:t>
            </a:r>
          </a:p>
          <a:p>
            <a:pPr lvl="1"/>
            <a:r>
              <a:rPr lang="en-US" dirty="0"/>
              <a:t>DirectQuery models</a:t>
            </a:r>
          </a:p>
          <a:p>
            <a:pPr lvl="1"/>
            <a:r>
              <a:rPr lang="en-US" dirty="0"/>
              <a:t>DirectLake models</a:t>
            </a:r>
          </a:p>
          <a:p>
            <a:pPr lvl="1"/>
            <a:endParaRPr lang="en-US" dirty="0"/>
          </a:p>
          <a:p>
            <a:r>
              <a:rPr lang="en-US" dirty="0"/>
              <a:t>Item definition parts used to create semantic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r>
              <a:rPr lang="en-US" dirty="0"/>
              <a:t> contains configuration data for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contains semantic model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F338-C0ED-49AF-9469-5BA04598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"/>
          <a:stretch/>
        </p:blipFill>
        <p:spPr>
          <a:xfrm>
            <a:off x="1274562" y="5017786"/>
            <a:ext cx="2455167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89833E-92B7-CFB4-C9FB-6323E90605F5}"/>
              </a:ext>
            </a:extLst>
          </p:cNvPr>
          <p:cNvGrpSpPr/>
          <p:nvPr/>
        </p:nvGrpSpPr>
        <p:grpSpPr>
          <a:xfrm>
            <a:off x="3409950" y="5551318"/>
            <a:ext cx="4047713" cy="1017624"/>
            <a:chOff x="3409950" y="5551318"/>
            <a:chExt cx="4047713" cy="10176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265271-54C1-A9CF-900E-1734716E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9860" y="5551318"/>
              <a:ext cx="2497803" cy="10176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F47AE7-2827-03D4-331E-20A995E9E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950" y="5767086"/>
              <a:ext cx="1438275" cy="509889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95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666-A735-D5E2-FC4D-5676BE6E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Semantic Model Definitions using BIM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99F3E-A81C-73CA-81C6-5EE97239B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Semantic model definition can be maintained in BIM file format</a:t>
            </a:r>
          </a:p>
          <a:p>
            <a:pPr lvl="1"/>
            <a:r>
              <a:rPr lang="en-US" dirty="0"/>
              <a:t>Supported by Power BI Service and by Fabric</a:t>
            </a:r>
          </a:p>
          <a:p>
            <a:pPr lvl="1"/>
            <a:r>
              <a:rPr lang="en-US" dirty="0"/>
              <a:t>Supported by Tabular Editor and other community tools</a:t>
            </a:r>
          </a:p>
          <a:p>
            <a:pPr lvl="1"/>
            <a:r>
              <a:rPr lang="en-US" dirty="0"/>
              <a:t>Support by Power BI Desktop with PBIP project (</a:t>
            </a:r>
            <a:r>
              <a:rPr lang="en-US" i="1" dirty="0"/>
              <a:t>discussed next section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47BFE-885F-8846-1D82-3817007E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1" y="2905360"/>
            <a:ext cx="4849696" cy="3476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72639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07F-FDF4-6261-9C14-A7DC0771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FabricItemDefinitionFactory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6BFD2-AA20-8486-9D04-C72018BD7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31709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Demo2-CreateItem</a:t>
            </a:r>
            <a:r>
              <a:rPr lang="en-US" dirty="0"/>
              <a:t> project contains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 This class abstracts assembling JSON request body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request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 provides method to create item definitions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6BBDD-457F-F53B-CFCC-26347887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4717823"/>
            <a:ext cx="10115551" cy="2098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04566-63EE-670F-7A7C-CF6D773B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218670"/>
            <a:ext cx="2387818" cy="1781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807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class to assemble item definition for create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286500" y="4050302"/>
            <a:ext cx="5894201" cy="2534557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085EB-8995-01B5-2092-17526B69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6" y="4037863"/>
            <a:ext cx="5345045" cy="2597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implements Fabric User API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More on this topic after a few more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Semantic Model After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When you create a new import mode semantic model, you need to prepare it</a:t>
            </a:r>
          </a:p>
          <a:p>
            <a:pPr lvl="1"/>
            <a:r>
              <a:rPr lang="en-US" dirty="0"/>
              <a:t>Call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creates semantic model definition but does not populate semantic model with data</a:t>
            </a:r>
          </a:p>
          <a:p>
            <a:pPr lvl="1"/>
            <a:r>
              <a:rPr lang="en-US" dirty="0"/>
              <a:t>You need to use the Power BI REST API to prepare the semantic model for consumption</a:t>
            </a:r>
          </a:p>
          <a:p>
            <a:pPr lvl="1"/>
            <a:r>
              <a:rPr lang="en-US" dirty="0"/>
              <a:t>You must patch credentials for the datasource(s) used by the semantic model</a:t>
            </a:r>
          </a:p>
          <a:p>
            <a:pPr lvl="1"/>
            <a:r>
              <a:rPr lang="en-US" dirty="0"/>
              <a:t>You must initiate refresh operation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23"/>
          <a:stretch/>
        </p:blipFill>
        <p:spPr>
          <a:xfrm>
            <a:off x="1280151" y="3159761"/>
            <a:ext cx="9321891" cy="2955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in Demo2-CreteItem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A2D2A-D57A-19E9-4370-EF82F2E1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8" y="3282626"/>
            <a:ext cx="5196587" cy="2415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9C4F1B-690E-0FE5-D4A3-2B4E1F8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156" y="3282626"/>
            <a:ext cx="4674435" cy="1823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111074" y="3827847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CF5-E073-F0B9-26AD-BBB0CC9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Long Running Operations (LRO)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52E8-E0C5-8DF5-6615-EB971084F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Fabric User API standardizes programming pattern for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 (LRO)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Used to monitor and wait on asynchronous operating running in Microsoft cloud</a:t>
            </a:r>
          </a:p>
          <a:p>
            <a:pPr lvl="1"/>
            <a:r>
              <a:rPr lang="en-US" dirty="0"/>
              <a:t>Single endpoint may conditionally return either synchronous response and asynchronous response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is good example of API that implements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  <a:p>
            <a:pPr>
              <a:spcBef>
                <a:spcPts val="1800"/>
              </a:spcBef>
            </a:pPr>
            <a:r>
              <a:rPr lang="en-US" dirty="0"/>
              <a:t>Response headers used to monitor Long Running Operations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contains URL to call Get Operation Status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x-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ms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-operation-id</a:t>
            </a:r>
            <a:r>
              <a:rPr lang="en-US" dirty="0"/>
              <a:t> response header contains GUID-based Id of operation</a:t>
            </a:r>
          </a:p>
          <a:p>
            <a:pPr lvl="1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r>
              <a:rPr lang="en-US" dirty="0"/>
              <a:t> response header contains number of seconds to wait</a:t>
            </a:r>
          </a:p>
        </p:txBody>
      </p:sp>
    </p:spTree>
    <p:extLst>
      <p:ext uri="{BB962C8B-B14F-4D97-AF65-F5344CB8AC3E}">
        <p14:creationId xmlns:p14="http://schemas.microsoft.com/office/powerpoint/2010/main" val="11623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Calls to </a:t>
            </a:r>
            <a:r>
              <a:rPr lang="en-US" sz="24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</a:t>
            </a:r>
            <a:r>
              <a:rPr lang="en-US" sz="24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4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for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08215"/>
          </a:xfrm>
        </p:spPr>
        <p:txBody>
          <a:bodyPr/>
          <a:lstStyle/>
          <a:p>
            <a:r>
              <a:rPr lang="en-US" dirty="0"/>
              <a:t>In calls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which return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2D14E-35BE-B5EE-89FC-F8D77E3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90" y="2907702"/>
            <a:ext cx="6380916" cy="381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7008441" y="5062184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Reports to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524042"/>
          </a:xfrm>
        </p:spPr>
        <p:txBody>
          <a:bodyPr/>
          <a:lstStyle/>
          <a:p>
            <a:r>
              <a:rPr lang="en-US" dirty="0"/>
              <a:t>When creating report from item definition, you must bind report to semantic model</a:t>
            </a:r>
          </a:p>
          <a:p>
            <a:pPr lvl="1"/>
            <a:r>
              <a:rPr lang="en-US" dirty="0"/>
              <a:t>Report definition maintained inside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file.</a:t>
            </a:r>
          </a:p>
          <a:p>
            <a:pPr lvl="1"/>
            <a:r>
              <a:rPr lang="en-US" dirty="0"/>
              <a:t>Report definition has dependencies on names of tables, columns and measures in semantic model</a:t>
            </a:r>
          </a:p>
          <a:p>
            <a:pPr lvl="1"/>
            <a:r>
              <a:rPr lang="en-US" dirty="0"/>
              <a:t>Report has no dependencies on the type of underlying semantic model</a:t>
            </a:r>
          </a:p>
          <a:p>
            <a:pPr lvl="1"/>
            <a:r>
              <a:rPr lang="en-US" dirty="0"/>
              <a:t>Shared report definition can be bound to import-model semantic models and </a:t>
            </a:r>
            <a:r>
              <a:rPr lang="en-US"/>
              <a:t>DirectLake semantic models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50"/>
          <a:stretch/>
        </p:blipFill>
        <p:spPr>
          <a:xfrm>
            <a:off x="3240714" y="4542723"/>
            <a:ext cx="4968248" cy="22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B32C147-FD09-929F-0F7B-20B38AB2DD35}"/>
              </a:ext>
            </a:extLst>
          </p:cNvPr>
          <p:cNvSpPr/>
          <p:nvPr/>
        </p:nvSpPr>
        <p:spPr bwMode="auto">
          <a:xfrm>
            <a:off x="993059" y="5426050"/>
            <a:ext cx="2338732" cy="341336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Capture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1B0C268-2AB6-34E7-7715-825ED9266466}"/>
              </a:ext>
            </a:extLst>
          </p:cNvPr>
          <p:cNvSpPr/>
          <p:nvPr/>
        </p:nvSpPr>
        <p:spPr bwMode="auto">
          <a:xfrm>
            <a:off x="993058" y="6015005"/>
            <a:ext cx="2338732" cy="541401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Pass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model.id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when creating item definition for report</a:t>
            </a:r>
          </a:p>
        </p:txBody>
      </p:sp>
    </p:spTree>
    <p:extLst>
      <p:ext uri="{BB962C8B-B14F-4D97-AF65-F5344CB8AC3E}">
        <p14:creationId xmlns:p14="http://schemas.microsoft.com/office/powerpoint/2010/main" val="1860142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989314"/>
            <a:ext cx="11604521" cy="1431161"/>
          </a:xfrm>
        </p:spPr>
        <p:txBody>
          <a:bodyPr/>
          <a:lstStyle/>
          <a:p>
            <a:r>
              <a:rPr lang="en-US" dirty="0"/>
              <a:t>Creating Report involves definition with the following parts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– metadata file which contains target semantic model Id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– file which contains report layout with pages and visuals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CY24su02.json</a:t>
            </a:r>
            <a:r>
              <a:rPr lang="en-US" dirty="0"/>
              <a:t> –Power BI Desktop report theme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2CE44-787B-4C30-E4B2-812769C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7" y="2531528"/>
            <a:ext cx="9145500" cy="4364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59" y="3382962"/>
            <a:ext cx="4096257" cy="19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CreateItem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8E4836-F1E8-2BFA-4860-9055D498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82" y="4801683"/>
            <a:ext cx="3115110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F7975-440F-E258-67EF-A3DE323D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" b="-1"/>
          <a:stretch/>
        </p:blipFill>
        <p:spPr>
          <a:xfrm>
            <a:off x="7494401" y="4801683"/>
            <a:ext cx="2648320" cy="1834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AF38F6-E318-A7F2-331F-7B68159BB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6"/>
          <a:stretch/>
        </p:blipFill>
        <p:spPr>
          <a:xfrm>
            <a:off x="4791718" y="4814285"/>
            <a:ext cx="2372056" cy="904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E871-96C7-33F6-E3DB-0AC742A6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Workspace Items using Update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E27DA-87CD-9D4C-A8D3-33D11AEBF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dirty="0"/>
              <a:t>Use Update Item Definition API to update semantic models and reports</a:t>
            </a:r>
          </a:p>
          <a:p>
            <a:pPr lvl="1"/>
            <a:r>
              <a:rPr lang="en-US" dirty="0"/>
              <a:t>You can update semantic models and reports completely independent of one another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6885-3240-F9D8-A81C-A1A1F296C9DC}"/>
              </a:ext>
            </a:extLst>
          </p:cNvPr>
          <p:cNvSpPr/>
          <p:nvPr/>
        </p:nvSpPr>
        <p:spPr bwMode="auto">
          <a:xfrm>
            <a:off x="1379645" y="2190865"/>
            <a:ext cx="2028629" cy="1638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83050-41C3-83F3-7134-44B44936A8FC}"/>
              </a:ext>
            </a:extLst>
          </p:cNvPr>
          <p:cNvSpPr/>
          <p:nvPr/>
        </p:nvSpPr>
        <p:spPr bwMode="auto">
          <a:xfrm>
            <a:off x="8351749" y="2190865"/>
            <a:ext cx="2028629" cy="1638185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F65299-6C54-FC89-29B7-00FEED801C7B}"/>
              </a:ext>
            </a:extLst>
          </p:cNvPr>
          <p:cNvGrpSpPr/>
          <p:nvPr/>
        </p:nvGrpSpPr>
        <p:grpSpPr>
          <a:xfrm>
            <a:off x="3570598" y="2618525"/>
            <a:ext cx="4507843" cy="709723"/>
            <a:chOff x="3781391" y="6073183"/>
            <a:chExt cx="4507843" cy="7097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032ED2-D040-55A1-6B30-160420EC6905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0FD2DC9-B605-5E21-E626-E24FFC118FBC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3613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D6BF-5003-5B83-74EC-95141A23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Semantic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948AF-E0F6-A261-B853-F7A20A266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Use the same item definition passed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 with updated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C0D8C-873C-ADF0-2973-03573996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5" y="1815764"/>
            <a:ext cx="9874986" cy="452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6BC51C-57FB-E769-6E59-FF30C1C551E9}"/>
              </a:ext>
            </a:extLst>
          </p:cNvPr>
          <p:cNvSpPr/>
          <p:nvPr/>
        </p:nvSpPr>
        <p:spPr bwMode="auto">
          <a:xfrm flipH="1">
            <a:off x="10624818" y="2364350"/>
            <a:ext cx="1481455" cy="302650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BIM file</a:t>
            </a:r>
          </a:p>
        </p:txBody>
      </p:sp>
    </p:spTree>
    <p:extLst>
      <p:ext uri="{BB962C8B-B14F-4D97-AF65-F5344CB8AC3E}">
        <p14:creationId xmlns:p14="http://schemas.microsoft.com/office/powerpoint/2010/main" val="2924505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6278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Getting Started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Motivation for Multi-tenant applications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User API Architecture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Authentication and Access Token Acquisition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Viewing Fabric Workspaces and Capacities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Fabric Workspaces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D944-7BF2-BC97-9C52-E890F17B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Semantic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F5D40-FEBE-8CC1-38D3-6F5B6202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1168206"/>
            <a:ext cx="6679324" cy="3115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B4CB7-6C05-8414-020F-37BCC026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4987316"/>
            <a:ext cx="3549400" cy="1638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A43AD-4352-CFA9-92B2-FDBDBB3A88B1}"/>
              </a:ext>
            </a:extLst>
          </p:cNvPr>
          <p:cNvSpPr/>
          <p:nvPr/>
        </p:nvSpPr>
        <p:spPr bwMode="auto">
          <a:xfrm>
            <a:off x="521138" y="4514386"/>
            <a:ext cx="2028629" cy="21111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C7494-57DD-8AA4-3C75-A1440B8794C2}"/>
              </a:ext>
            </a:extLst>
          </p:cNvPr>
          <p:cNvSpPr/>
          <p:nvPr/>
        </p:nvSpPr>
        <p:spPr bwMode="auto">
          <a:xfrm>
            <a:off x="9286633" y="4514386"/>
            <a:ext cx="2028629" cy="211111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E6CD9B-DCA6-23ED-5D4D-F99D1C058A46}"/>
              </a:ext>
            </a:extLst>
          </p:cNvPr>
          <p:cNvSpPr/>
          <p:nvPr/>
        </p:nvSpPr>
        <p:spPr bwMode="auto">
          <a:xfrm>
            <a:off x="2635590" y="4514385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194386864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255D-B39A-321A-DF25-1BC417C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4AD3-6F42-A1A9-92B0-F9BF81BC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6" y="1240971"/>
            <a:ext cx="10401200" cy="556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C83D603-AB95-9B84-C833-086DB2B25E07}"/>
              </a:ext>
            </a:extLst>
          </p:cNvPr>
          <p:cNvSpPr/>
          <p:nvPr/>
        </p:nvSpPr>
        <p:spPr bwMode="auto">
          <a:xfrm flipH="1">
            <a:off x="7557767" y="3810227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report.json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B4F0DA-ECB8-5FF7-24E3-37876218E5FE}"/>
              </a:ext>
            </a:extLst>
          </p:cNvPr>
          <p:cNvSpPr/>
          <p:nvPr/>
        </p:nvSpPr>
        <p:spPr bwMode="auto">
          <a:xfrm flipH="1">
            <a:off x="7729217" y="5316991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Extend report with new built-in theme</a:t>
            </a:r>
          </a:p>
        </p:txBody>
      </p:sp>
    </p:spTree>
    <p:extLst>
      <p:ext uri="{BB962C8B-B14F-4D97-AF65-F5344CB8AC3E}">
        <p14:creationId xmlns:p14="http://schemas.microsoft.com/office/powerpoint/2010/main" val="100806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B847-4F26-3E71-F46A-0601D907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EF31-BF09-BC0F-1B85-DC6E8DB1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2" y="1078773"/>
            <a:ext cx="5449064" cy="283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2875AE-0CB5-FDB3-7DC3-35E308E8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64" y="4587585"/>
            <a:ext cx="3508874" cy="2216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FB0B0-61FF-D9BF-DD52-66962E7600CB}"/>
              </a:ext>
            </a:extLst>
          </p:cNvPr>
          <p:cNvSpPr/>
          <p:nvPr/>
        </p:nvSpPr>
        <p:spPr bwMode="auto">
          <a:xfrm>
            <a:off x="583502" y="4090290"/>
            <a:ext cx="2028629" cy="27137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A3806-50D7-EA17-60EA-11322008FF40}"/>
              </a:ext>
            </a:extLst>
          </p:cNvPr>
          <p:cNvSpPr/>
          <p:nvPr/>
        </p:nvSpPr>
        <p:spPr bwMode="auto">
          <a:xfrm>
            <a:off x="9348997" y="4090290"/>
            <a:ext cx="2028629" cy="27137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382E2B-B7C1-C72F-AF24-F9804AF9D439}"/>
              </a:ext>
            </a:extLst>
          </p:cNvPr>
          <p:cNvSpPr/>
          <p:nvPr/>
        </p:nvSpPr>
        <p:spPr bwMode="auto">
          <a:xfrm>
            <a:off x="2697954" y="4090290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201099009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7027138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ALM and CI/CD with GIT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1664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Automating ALM and CI/CD with GIT Integration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PBIP Projects in Power BI Desktop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Fabric Architecture for GIT Integration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Projects in Azure Dev Ops (ADO)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Connecting Fabric Workspaces to ADO Projects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and Syncing Workspace Connections using the Fabric User API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Managing Semantic Models using Tabular Model Definition Language (TMDL)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226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29A7-D895-480C-8C63-3009CA1B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PBIP Projects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F0B3-B41B-ACF8-6EC7-0C465AF08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9567"/>
          </a:xfrm>
        </p:spPr>
        <p:txBody>
          <a:bodyPr/>
          <a:lstStyle/>
          <a:p>
            <a:r>
              <a:rPr lang="en-US" dirty="0"/>
              <a:t>Power BI Desktop supports Power BI Desktop Developer Mode (Preview)</a:t>
            </a:r>
          </a:p>
          <a:p>
            <a:pPr lvl="1"/>
            <a:r>
              <a:rPr lang="en-US" dirty="0"/>
              <a:t>Allows saving works as Power BI Project (PBIP) instead of as a PBIX</a:t>
            </a:r>
          </a:p>
          <a:p>
            <a:pPr lvl="1"/>
            <a:endParaRPr lang="en-US" dirty="0"/>
          </a:p>
          <a:p>
            <a:r>
              <a:rPr lang="en-US" dirty="0"/>
              <a:t>What is good about this format?</a:t>
            </a:r>
          </a:p>
          <a:p>
            <a:pPr lvl="1"/>
            <a:r>
              <a:rPr lang="en-US" dirty="0"/>
              <a:t>Item definition files can be stored in a source control system </a:t>
            </a:r>
          </a:p>
          <a:p>
            <a:pPr lvl="1"/>
            <a:r>
              <a:rPr lang="en-US" dirty="0"/>
              <a:t>Possible to view version history and compare different revisions (diff)</a:t>
            </a:r>
          </a:p>
          <a:p>
            <a:pPr lvl="1"/>
            <a:r>
              <a:rPr lang="en-US" dirty="0"/>
              <a:t>Possible to revert to previous versions. </a:t>
            </a:r>
          </a:p>
          <a:p>
            <a:pPr lvl="1"/>
            <a:r>
              <a:rPr lang="en-US" dirty="0"/>
              <a:t>Source control will also unblock co-development and collaboration using Power BI Desktop</a:t>
            </a:r>
          </a:p>
          <a:p>
            <a:pPr lvl="1"/>
            <a:r>
              <a:rPr lang="en-US" dirty="0"/>
              <a:t>Developers submit proposed change to the CI/CD system with review and approval</a:t>
            </a:r>
          </a:p>
          <a:p>
            <a:pPr lvl="1"/>
            <a:r>
              <a:rPr lang="en-US" dirty="0"/>
              <a:t>Text editor support for editing item definition files for semantic models and reports </a:t>
            </a:r>
          </a:p>
          <a:p>
            <a:pPr lvl="1"/>
            <a:r>
              <a:rPr lang="en-US" dirty="0"/>
              <a:t>Programmatic generation and deployment of item definitions</a:t>
            </a:r>
          </a:p>
        </p:txBody>
      </p:sp>
    </p:spTree>
    <p:extLst>
      <p:ext uri="{BB962C8B-B14F-4D97-AF65-F5344CB8AC3E}">
        <p14:creationId xmlns:p14="http://schemas.microsoft.com/office/powerpoint/2010/main" val="226857706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BE99-E89D-FF91-5169-17DEE9F3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Power BI Project (.</a:t>
            </a:r>
            <a:r>
              <a:rPr lang="en-US" dirty="0" err="1"/>
              <a:t>pbip</a:t>
            </a:r>
            <a:r>
              <a:rPr lang="en-US" dirty="0"/>
              <a:t>) Save Option Feature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384B1-1F2F-5FEA-A69F-DF92E4BA2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174EB-7BC9-54D6-86A1-2F3E4EC57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1" b="19305"/>
          <a:stretch/>
        </p:blipFill>
        <p:spPr>
          <a:xfrm>
            <a:off x="844824" y="1100066"/>
            <a:ext cx="7496631" cy="54100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145383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6D87-9C87-5AFC-6148-FEBF6828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Architecture for GIT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73DCF-466E-633D-B269-5CB09D426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679EE-1E02-2F0C-C25C-B5AC4842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31" y="1356162"/>
            <a:ext cx="7784508" cy="554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5483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BCBD18E-F8EF-AF87-E386-6305F29E62C4}"/>
              </a:ext>
            </a:extLst>
          </p:cNvPr>
          <p:cNvSpPr/>
          <p:nvPr/>
        </p:nvSpPr>
        <p:spPr>
          <a:xfrm>
            <a:off x="6142243" y="3056256"/>
            <a:ext cx="2353537" cy="3516539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Azure Dev Ops Repositories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ADO Projects created &amp; managed by ISV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Multi-tenant applications can automate creating/syncing GIT workspace connections</a:t>
            </a:r>
          </a:p>
          <a:p>
            <a:pPr lvl="1"/>
            <a:r>
              <a:rPr lang="en-US" dirty="0"/>
              <a:t>First demo flow creates new ADO project and syncs repo with existing Fabric workspace</a:t>
            </a:r>
          </a:p>
          <a:p>
            <a:pPr lvl="1"/>
            <a:r>
              <a:rPr lang="en-US" dirty="0"/>
              <a:t>Second demo flow initializes empty Fabric workspace using sources files in ADO project repo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224588" y="3056257"/>
            <a:ext cx="2353537" cy="3516539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Azure AD Tenant Owned by ISV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3413126" y="3146586"/>
            <a:ext cx="193123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Fabric Workspace - Customer 01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 flipV="1">
            <a:off x="2174496" y="3594727"/>
            <a:ext cx="1238630" cy="1090875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168073" y="4255540"/>
            <a:ext cx="1006423" cy="860124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Custom ISV Application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3721211" y="3413476"/>
            <a:ext cx="550473" cy="53439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4437765" y="3413476"/>
            <a:ext cx="550473" cy="53439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7F8524B-7D68-44F7-EFC9-1CA1857BF37A}"/>
              </a:ext>
            </a:extLst>
          </p:cNvPr>
          <p:cNvCxnSpPr>
            <a:cxnSpLocks/>
          </p:cNvCxnSpPr>
          <p:nvPr/>
        </p:nvCxnSpPr>
        <p:spPr>
          <a:xfrm flipV="1">
            <a:off x="2174496" y="4645402"/>
            <a:ext cx="1247868" cy="22966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D98091-2A6D-4FA1-90E8-6315B779C30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174496" y="4685602"/>
            <a:ext cx="1195946" cy="909477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249883" y="3146586"/>
            <a:ext cx="209155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6A2E96A-B454-41A8-ACDE-EE21C239F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887"/>
          <a:stretch/>
        </p:blipFill>
        <p:spPr>
          <a:xfrm>
            <a:off x="6471965" y="3377014"/>
            <a:ext cx="1659781" cy="6015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CF19D-CE75-42F6-89A5-07B515F73D68}"/>
              </a:ext>
            </a:extLst>
          </p:cNvPr>
          <p:cNvCxnSpPr>
            <a:cxnSpLocks/>
          </p:cNvCxnSpPr>
          <p:nvPr/>
        </p:nvCxnSpPr>
        <p:spPr>
          <a:xfrm>
            <a:off x="5078170" y="3644362"/>
            <a:ext cx="139379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DB47A5F-6A94-4D90-57F9-16C799ECDE8D}"/>
              </a:ext>
            </a:extLst>
          </p:cNvPr>
          <p:cNvCxnSpPr>
            <a:cxnSpLocks/>
          </p:cNvCxnSpPr>
          <p:nvPr/>
        </p:nvCxnSpPr>
        <p:spPr>
          <a:xfrm flipH="1">
            <a:off x="5078170" y="3790712"/>
            <a:ext cx="139379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4EE208A-BC00-FA11-B281-B5FF21D71DCE}"/>
              </a:ext>
            </a:extLst>
          </p:cNvPr>
          <p:cNvSpPr/>
          <p:nvPr/>
        </p:nvSpPr>
        <p:spPr bwMode="auto">
          <a:xfrm>
            <a:off x="5650206" y="3496113"/>
            <a:ext cx="419956" cy="4136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CDB66E-4E6F-347C-E677-16A6CFE5E2D7}"/>
              </a:ext>
            </a:extLst>
          </p:cNvPr>
          <p:cNvGrpSpPr/>
          <p:nvPr/>
        </p:nvGrpSpPr>
        <p:grpSpPr>
          <a:xfrm>
            <a:off x="3427303" y="4181491"/>
            <a:ext cx="4914132" cy="896282"/>
            <a:chOff x="3427303" y="4266555"/>
            <a:chExt cx="4914132" cy="896282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D609974-00AC-DDA3-B794-203D4A3841AC}"/>
                </a:ext>
              </a:extLst>
            </p:cNvPr>
            <p:cNvSpPr/>
            <p:nvPr/>
          </p:nvSpPr>
          <p:spPr>
            <a:xfrm>
              <a:off x="3427303" y="4266555"/>
              <a:ext cx="1931232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Fabric Workspace - Customer 02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1D49193-FF37-3FD3-58CC-2860D1F304C6}"/>
                </a:ext>
              </a:extLst>
            </p:cNvPr>
            <p:cNvGrpSpPr/>
            <p:nvPr/>
          </p:nvGrpSpPr>
          <p:grpSpPr>
            <a:xfrm>
              <a:off x="3735388" y="4533445"/>
              <a:ext cx="550473" cy="534395"/>
              <a:chOff x="9619022" y="3176803"/>
              <a:chExt cx="640918" cy="64091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C153509-FCC9-ED6D-C448-77B5012A6706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BC469FF3-7702-2E5D-80B5-112A24E36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F24BC2D-49B5-243D-4BD2-31BE2A31B564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E0B884D0-C057-B33B-4FA8-50CDBF9371E8}"/>
                </a:ext>
              </a:extLst>
            </p:cNvPr>
            <p:cNvGrpSpPr/>
            <p:nvPr/>
          </p:nvGrpSpPr>
          <p:grpSpPr>
            <a:xfrm>
              <a:off x="4451942" y="4533445"/>
              <a:ext cx="550473" cy="534395"/>
              <a:chOff x="10453309" y="3176803"/>
              <a:chExt cx="640918" cy="640918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3293FAD-46B9-1637-82EE-050107165AFC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9EFB3A9D-7241-5ADA-8DE1-BCF9F2039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12EB5B3-8495-77AC-22E5-90D4F764B215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7DF21E-D323-F6D2-E848-7042DDF683AC}"/>
                </a:ext>
              </a:extLst>
            </p:cNvPr>
            <p:cNvSpPr/>
            <p:nvPr/>
          </p:nvSpPr>
          <p:spPr>
            <a:xfrm>
              <a:off x="6264060" y="4266555"/>
              <a:ext cx="2077375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ADO Project  - Customer 02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D3FC672-D5A5-4A79-E864-AC1898BE9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486142" y="4496983"/>
              <a:ext cx="1659781" cy="60152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2EB80B9-9D5B-958C-1DB3-830C3E9F971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347" y="4764331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DDAF2EC-F7A9-7EC1-CE63-88374DDC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2347" y="4910681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C00440F-60C0-225F-D7A9-EC7E748B1D32}"/>
                </a:ext>
              </a:extLst>
            </p:cNvPr>
            <p:cNvSpPr/>
            <p:nvPr/>
          </p:nvSpPr>
          <p:spPr bwMode="auto">
            <a:xfrm>
              <a:off x="5664383" y="4616082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95F6792-F2F4-8F31-0265-6EE5B937F274}"/>
              </a:ext>
            </a:extLst>
          </p:cNvPr>
          <p:cNvGrpSpPr/>
          <p:nvPr/>
        </p:nvGrpSpPr>
        <p:grpSpPr>
          <a:xfrm>
            <a:off x="3409558" y="5227799"/>
            <a:ext cx="4914132" cy="896282"/>
            <a:chOff x="3427303" y="4266555"/>
            <a:chExt cx="4914132" cy="896282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FC2EF34-1C46-A048-60F3-750A40778AAF}"/>
                </a:ext>
              </a:extLst>
            </p:cNvPr>
            <p:cNvSpPr/>
            <p:nvPr/>
          </p:nvSpPr>
          <p:spPr>
            <a:xfrm>
              <a:off x="3427303" y="4266555"/>
              <a:ext cx="1931232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Fabric Workspace - Customer 03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499BE14-46B4-3AA9-ACBB-8BF743CAAF29}"/>
                </a:ext>
              </a:extLst>
            </p:cNvPr>
            <p:cNvGrpSpPr/>
            <p:nvPr/>
          </p:nvGrpSpPr>
          <p:grpSpPr>
            <a:xfrm>
              <a:off x="3735388" y="4533445"/>
              <a:ext cx="550473" cy="534395"/>
              <a:chOff x="9619022" y="3176803"/>
              <a:chExt cx="640918" cy="640918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091B0E6-C0CB-ACC4-D184-19B26EECA1E5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7A93D3AB-47AF-FC01-4472-5B60FEB6A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DB75F-E8B2-2D7B-9615-DE591EBE73B4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848A7BF-F0DE-8D8A-5277-580F2C3AD996}"/>
                </a:ext>
              </a:extLst>
            </p:cNvPr>
            <p:cNvGrpSpPr/>
            <p:nvPr/>
          </p:nvGrpSpPr>
          <p:grpSpPr>
            <a:xfrm>
              <a:off x="4451942" y="4533445"/>
              <a:ext cx="550473" cy="534395"/>
              <a:chOff x="10453309" y="3176803"/>
              <a:chExt cx="640918" cy="640918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0DABDE5-5A51-498F-3B2D-57ACA59C925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4092DD4B-AD7E-1848-8AD8-6EB72A71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AA7DD1E-13BC-DCB9-C64B-33C1B2A7E178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0F72423-4A71-795C-0D05-F0A13FFC0481}"/>
                </a:ext>
              </a:extLst>
            </p:cNvPr>
            <p:cNvSpPr/>
            <p:nvPr/>
          </p:nvSpPr>
          <p:spPr>
            <a:xfrm>
              <a:off x="6264060" y="4266555"/>
              <a:ext cx="2077375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ADO Project  - Customer 03</a:t>
              </a: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C9A145B1-8826-91D9-61B0-158ADDB8E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486142" y="4496983"/>
              <a:ext cx="1659781" cy="60152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FA065F7-ADB3-B2FB-E6E6-15BE06611AC0}"/>
                </a:ext>
              </a:extLst>
            </p:cNvPr>
            <p:cNvCxnSpPr>
              <a:cxnSpLocks/>
            </p:cNvCxnSpPr>
            <p:nvPr/>
          </p:nvCxnSpPr>
          <p:spPr>
            <a:xfrm>
              <a:off x="5092347" y="4764331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7A7C50D-B137-80A0-C76C-081E020E3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2347" y="4910681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059A92-A10C-732C-C19E-79BE6D524B7A}"/>
                </a:ext>
              </a:extLst>
            </p:cNvPr>
            <p:cNvSpPr/>
            <p:nvPr/>
          </p:nvSpPr>
          <p:spPr bwMode="auto">
            <a:xfrm>
              <a:off x="5664383" y="4616082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3848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518C-DA56-1FDD-5849-0E4E3FAC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Item Type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174C59-6E6B-27AC-27BC-3BCDA9982A18}"/>
              </a:ext>
            </a:extLst>
          </p:cNvPr>
          <p:cNvGraphicFramePr>
            <a:graphicFrameLocks noGrp="1"/>
          </p:cNvGraphicFramePr>
          <p:nvPr/>
        </p:nvGraphicFramePr>
        <p:xfrm>
          <a:off x="1158345" y="1486637"/>
          <a:ext cx="9965062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73344">
                  <a:extLst>
                    <a:ext uri="{9D8B030D-6E8A-4147-A177-3AD203B41FA5}">
                      <a16:colId xmlns:a16="http://schemas.microsoft.com/office/drawing/2014/main" val="384920481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638408795"/>
                    </a:ext>
                  </a:extLst>
                </a:gridCol>
                <a:gridCol w="1479355">
                  <a:extLst>
                    <a:ext uri="{9D8B030D-6E8A-4147-A177-3AD203B41FA5}">
                      <a16:colId xmlns:a16="http://schemas.microsoft.com/office/drawing/2014/main" val="3708114382"/>
                    </a:ext>
                  </a:extLst>
                </a:gridCol>
                <a:gridCol w="1921460">
                  <a:extLst>
                    <a:ext uri="{9D8B030D-6E8A-4147-A177-3AD203B41FA5}">
                      <a16:colId xmlns:a16="http://schemas.microsoft.com/office/drawing/2014/main" val="708126690"/>
                    </a:ext>
                  </a:extLst>
                </a:gridCol>
                <a:gridCol w="2279223">
                  <a:extLst>
                    <a:ext uri="{9D8B030D-6E8A-4147-A177-3AD203B41FA5}">
                      <a16:colId xmlns:a16="http://schemas.microsoft.com/office/drawing/2014/main" val="2213740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Item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GIT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Create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Get Item Def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Update Item Def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Semantic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3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Paginated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97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Lakehouse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40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9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Spark Job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37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78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693112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285E-765C-00A5-E149-E57F985B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Item Definitions – The Big Picture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3975600-A156-2556-D341-A078A96BA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/>
              <a:t>Ted is trying to come up with insightful diagram to show synergy in ALM and CI/CD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EFEDD2-6FA6-CD3A-5629-C0BAA20F3648}"/>
              </a:ext>
            </a:extLst>
          </p:cNvPr>
          <p:cNvGrpSpPr/>
          <p:nvPr/>
        </p:nvGrpSpPr>
        <p:grpSpPr>
          <a:xfrm>
            <a:off x="1139100" y="2135112"/>
            <a:ext cx="9930518" cy="4246126"/>
            <a:chOff x="840226" y="1098034"/>
            <a:chExt cx="10732064" cy="48852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A1A80E-6835-7844-C251-760FA2899688}"/>
                </a:ext>
              </a:extLst>
            </p:cNvPr>
            <p:cNvSpPr/>
            <p:nvPr/>
          </p:nvSpPr>
          <p:spPr>
            <a:xfrm>
              <a:off x="5250659" y="4080610"/>
              <a:ext cx="1928803" cy="181588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b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Item Definitions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E55851-2336-D319-506A-AD7CC9D25B3F}"/>
                </a:ext>
              </a:extLst>
            </p:cNvPr>
            <p:cNvGrpSpPr/>
            <p:nvPr/>
          </p:nvGrpSpPr>
          <p:grpSpPr>
            <a:xfrm>
              <a:off x="5426227" y="4234553"/>
              <a:ext cx="640918" cy="616465"/>
              <a:chOff x="7950448" y="3176803"/>
              <a:chExt cx="640918" cy="64091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BF0F07-9D5F-6608-D640-73205BD464E9}"/>
                  </a:ext>
                </a:extLst>
              </p:cNvPr>
              <p:cNvSpPr/>
              <p:nvPr/>
            </p:nvSpPr>
            <p:spPr bwMode="auto">
              <a:xfrm>
                <a:off x="7950448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E425B5E-B474-4438-DEFF-00FB17D6C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050985" y="3330951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C2F719-2D45-AAD2-89E6-D52B9BA5914E}"/>
                  </a:ext>
                </a:extLst>
              </p:cNvPr>
              <p:cNvSpPr txBox="1"/>
              <p:nvPr/>
            </p:nvSpPr>
            <p:spPr>
              <a:xfrm>
                <a:off x="7950448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>
                    <a:solidFill>
                      <a:schemeClr val="bg1"/>
                    </a:solidFill>
                  </a:rPr>
                  <a:t>lakehouse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010A92-BA81-FBA8-5B50-026666761DD4}"/>
                </a:ext>
              </a:extLst>
            </p:cNvPr>
            <p:cNvGrpSpPr/>
            <p:nvPr/>
          </p:nvGrpSpPr>
          <p:grpSpPr>
            <a:xfrm>
              <a:off x="6260514" y="4234553"/>
              <a:ext cx="640918" cy="616465"/>
              <a:chOff x="8784735" y="3176803"/>
              <a:chExt cx="640918" cy="6409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F43F29-033E-46C4-DD7C-3487DAF5128D}"/>
                  </a:ext>
                </a:extLst>
              </p:cNvPr>
              <p:cNvSpPr/>
              <p:nvPr/>
            </p:nvSpPr>
            <p:spPr bwMode="auto">
              <a:xfrm>
                <a:off x="8784735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70F1B9DC-A519-56B8-309B-7BC6BBFE2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82130" y="334044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5DBCCE-AC38-B79F-46F5-01E640F6C1E4}"/>
                  </a:ext>
                </a:extLst>
              </p:cNvPr>
              <p:cNvSpPr txBox="1"/>
              <p:nvPr/>
            </p:nvSpPr>
            <p:spPr>
              <a:xfrm>
                <a:off x="8784735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>
                    <a:solidFill>
                      <a:schemeClr val="bg1"/>
                    </a:solidFill>
                  </a:rPr>
                  <a:t>notebook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8E1BE2-DC8C-158E-42CF-E831AB6162A5}"/>
                </a:ext>
              </a:extLst>
            </p:cNvPr>
            <p:cNvGrpSpPr/>
            <p:nvPr/>
          </p:nvGrpSpPr>
          <p:grpSpPr>
            <a:xfrm>
              <a:off x="5426227" y="4988551"/>
              <a:ext cx="640918" cy="616465"/>
              <a:chOff x="9619022" y="3176803"/>
              <a:chExt cx="640918" cy="64091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CBA3896-2665-2B1E-5605-62C68B5E5539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D9A93A27-6E8B-6AF9-9A38-EA58A0FC2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1CFDA7-2DF1-E7E4-35F5-74A3E8848AD6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73985A-83B4-AC16-8757-9673043258D8}"/>
                </a:ext>
              </a:extLst>
            </p:cNvPr>
            <p:cNvGrpSpPr/>
            <p:nvPr/>
          </p:nvGrpSpPr>
          <p:grpSpPr>
            <a:xfrm>
              <a:off x="6260514" y="4988551"/>
              <a:ext cx="640918" cy="616465"/>
              <a:chOff x="10453309" y="3176803"/>
              <a:chExt cx="640918" cy="64091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7F0AFFF-6466-ED38-3A4A-A940560FB4F0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3A4F8207-1575-8489-519E-14A5EAFA3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FB9FF7-EE33-302D-B667-C04A620A7CED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BD0756C-2550-50CA-3A0B-AF2349A80712}"/>
                </a:ext>
              </a:extLst>
            </p:cNvPr>
            <p:cNvSpPr/>
            <p:nvPr/>
          </p:nvSpPr>
          <p:spPr bwMode="auto">
            <a:xfrm>
              <a:off x="4774523" y="1098034"/>
              <a:ext cx="2887428" cy="155954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 Desktop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 Dev Features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F3BA15C-22F6-BBB4-E32C-6C7D3BF62DD5}"/>
                </a:ext>
              </a:extLst>
            </p:cNvPr>
            <p:cNvSpPr/>
            <p:nvPr/>
          </p:nvSpPr>
          <p:spPr bwMode="auto">
            <a:xfrm>
              <a:off x="8684862" y="4423693"/>
              <a:ext cx="2887428" cy="155954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GIT Integration with Azure Dev Ops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7C2C53-AE41-E62E-359F-1DF601574CE8}"/>
                </a:ext>
              </a:extLst>
            </p:cNvPr>
            <p:cNvSpPr/>
            <p:nvPr/>
          </p:nvSpPr>
          <p:spPr bwMode="auto">
            <a:xfrm>
              <a:off x="840226" y="4391952"/>
              <a:ext cx="2887428" cy="155954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Create Item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API</a:t>
              </a:r>
            </a:p>
          </p:txBody>
        </p:sp>
        <p:sp>
          <p:nvSpPr>
            <p:cNvPr id="27" name="Arrow: Left-Right 26">
              <a:extLst>
                <a:ext uri="{FF2B5EF4-FFF2-40B4-BE49-F238E27FC236}">
                  <a16:creationId xmlns:a16="http://schemas.microsoft.com/office/drawing/2014/main" id="{56221F94-6873-C85D-8EC3-F597D76A2E19}"/>
                </a:ext>
              </a:extLst>
            </p:cNvPr>
            <p:cNvSpPr/>
            <p:nvPr/>
          </p:nvSpPr>
          <p:spPr bwMode="auto">
            <a:xfrm>
              <a:off x="7229663" y="4924067"/>
              <a:ext cx="1365362" cy="558800"/>
            </a:xfrm>
            <a:prstGeom prst="leftRightArrow">
              <a:avLst>
                <a:gd name="adj1" fmla="val 73021"/>
                <a:gd name="adj2" fmla="val 6818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Arrow: Left-Right 27">
              <a:extLst>
                <a:ext uri="{FF2B5EF4-FFF2-40B4-BE49-F238E27FC236}">
                  <a16:creationId xmlns:a16="http://schemas.microsoft.com/office/drawing/2014/main" id="{F5187043-7182-880E-ECD9-459C7CBBEB89}"/>
                </a:ext>
              </a:extLst>
            </p:cNvPr>
            <p:cNvSpPr/>
            <p:nvPr/>
          </p:nvSpPr>
          <p:spPr bwMode="auto">
            <a:xfrm rot="10800000">
              <a:off x="3782723" y="4932229"/>
              <a:ext cx="1417735" cy="558800"/>
            </a:xfrm>
            <a:prstGeom prst="leftRightArrow">
              <a:avLst>
                <a:gd name="adj1" fmla="val 73021"/>
                <a:gd name="adj2" fmla="val 6818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row: Left-Right 28">
              <a:extLst>
                <a:ext uri="{FF2B5EF4-FFF2-40B4-BE49-F238E27FC236}">
                  <a16:creationId xmlns:a16="http://schemas.microsoft.com/office/drawing/2014/main" id="{64068D11-1AA5-A202-C243-3B70D2BFCD35}"/>
                </a:ext>
              </a:extLst>
            </p:cNvPr>
            <p:cNvSpPr/>
            <p:nvPr/>
          </p:nvSpPr>
          <p:spPr bwMode="auto">
            <a:xfrm rot="5400000">
              <a:off x="5587278" y="3137750"/>
              <a:ext cx="1162462" cy="558800"/>
            </a:xfrm>
            <a:prstGeom prst="leftRightArrow">
              <a:avLst>
                <a:gd name="adj1" fmla="val 73021"/>
                <a:gd name="adj2" fmla="val 6818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EE501CE5-6A64-891D-363E-D49368630705}"/>
                </a:ext>
              </a:extLst>
            </p:cNvPr>
            <p:cNvSpPr/>
            <p:nvPr/>
          </p:nvSpPr>
          <p:spPr bwMode="auto">
            <a:xfrm rot="3048635">
              <a:off x="7118292" y="3231458"/>
              <a:ext cx="2207253" cy="558800"/>
            </a:xfrm>
            <a:prstGeom prst="leftRightArrow">
              <a:avLst>
                <a:gd name="adj1" fmla="val 73021"/>
                <a:gd name="adj2" fmla="val 6818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Arrow: Left-Right 30">
              <a:extLst>
                <a:ext uri="{FF2B5EF4-FFF2-40B4-BE49-F238E27FC236}">
                  <a16:creationId xmlns:a16="http://schemas.microsoft.com/office/drawing/2014/main" id="{40A66431-D20E-1AE7-A22B-731C22E7EBD3}"/>
                </a:ext>
              </a:extLst>
            </p:cNvPr>
            <p:cNvSpPr/>
            <p:nvPr/>
          </p:nvSpPr>
          <p:spPr bwMode="auto">
            <a:xfrm rot="8305733">
              <a:off x="2934588" y="3116204"/>
              <a:ext cx="2207253" cy="558800"/>
            </a:xfrm>
            <a:prstGeom prst="leftRightArrow">
              <a:avLst>
                <a:gd name="adj1" fmla="val 73021"/>
                <a:gd name="adj2" fmla="val 6818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59916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CDBD-B7D8-C9E0-7798-AA23BE80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Workspaces Connections to Azure Dev 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B803E-2969-4D32-E428-C8CB7424C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4228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EE7E-E44A-5991-62A3-7D072FBC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01E8F-407D-C745-C9B4-1DA74C65E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0740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5136-82CD-05AF-1D67-8E944C73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Model Definition Language (TMDL)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8CC48-04A8-58D0-32C2-4B31749F7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47755"/>
          </a:xfrm>
        </p:spPr>
        <p:txBody>
          <a:bodyPr/>
          <a:lstStyle/>
          <a:p>
            <a:r>
              <a:rPr lang="en-US" dirty="0"/>
              <a:t>Moving from PBIX to BIM</a:t>
            </a:r>
          </a:p>
          <a:p>
            <a:pPr lvl="1"/>
            <a:r>
              <a:rPr lang="en-US" dirty="0"/>
              <a:t>Great because of these reasons</a:t>
            </a:r>
          </a:p>
          <a:p>
            <a:pPr lvl="1"/>
            <a:r>
              <a:rPr lang="en-US" dirty="0"/>
              <a:t>limited because of these reasons</a:t>
            </a:r>
          </a:p>
          <a:p>
            <a:r>
              <a:rPr lang="en-US" dirty="0"/>
              <a:t>Moving from BIM to Tabular Model Definition Languages (TMDL)</a:t>
            </a:r>
          </a:p>
          <a:p>
            <a:pPr lvl="1"/>
            <a:r>
              <a:rPr lang="en-US" dirty="0"/>
              <a:t>human readable format using a YAML-like syntax</a:t>
            </a:r>
          </a:p>
          <a:p>
            <a:pPr lvl="1"/>
            <a:r>
              <a:rPr lang="en-US" dirty="0"/>
              <a:t>better editing experience, especially for properties containing DAX and M expressions</a:t>
            </a:r>
          </a:p>
          <a:p>
            <a:pPr lvl="1"/>
            <a:r>
              <a:rPr lang="en-US" dirty="0"/>
              <a:t>standard folder output format where each model object has an individual file representation</a:t>
            </a:r>
          </a:p>
          <a:p>
            <a:pPr lvl="1"/>
            <a:r>
              <a:rPr lang="en-US" dirty="0"/>
              <a:t>TMDL is more source control friendly and better suited for collaboration</a:t>
            </a:r>
          </a:p>
          <a:p>
            <a:r>
              <a:rPr lang="en-US" dirty="0"/>
              <a:t>Get Started with TMDL</a:t>
            </a:r>
          </a:p>
          <a:p>
            <a:pPr lvl="1"/>
            <a:r>
              <a:rPr lang="en-US" dirty="0">
                <a:hlinkClick r:id="rId2"/>
              </a:rPr>
              <a:t>https://learn.microsoft.com/en-us/analysis-services/tmdl/tmdl-how-to?view=asallproducts-allversions</a:t>
            </a:r>
            <a:r>
              <a:rPr lang="en-US" dirty="0"/>
              <a:t> </a:t>
            </a:r>
          </a:p>
          <a:p>
            <a:r>
              <a:rPr lang="en-US" dirty="0"/>
              <a:t>TMDL documentation</a:t>
            </a:r>
          </a:p>
          <a:p>
            <a:pPr lvl="1"/>
            <a:r>
              <a:rPr lang="en-US" dirty="0">
                <a:hlinkClick r:id="rId3"/>
              </a:rPr>
              <a:t>https://learn.microsoft.com/en-us/analysis-services/tmdl/tmdl-overview?view=asallproducts-allversions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7558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2287-5987-F3C4-DF5A-915FABAB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Integration Support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36CCE-B39F-BD8B-6D98-2EA9E47C6D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8892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840-18E6-C0A6-5AFF-11EC98AB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Semantic Model Definitions using TMDL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CE15-5DC2-D940-A572-46AC0276C0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A063-DA5A-C659-A95D-7C98041A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27" b="32219"/>
          <a:stretch/>
        </p:blipFill>
        <p:spPr>
          <a:xfrm>
            <a:off x="1775334" y="1495795"/>
            <a:ext cx="6742501" cy="47409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318303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BE11-982C-FB5C-D854-95340F23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Item-level Support for GIT </a:t>
            </a:r>
            <a:r>
              <a:rPr lang="en-US" dirty="0" err="1"/>
              <a:t>Intergation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11EBD-5B66-355A-BD9E-C29CBA888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Slide taken from Nimrod's planning session last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9ECF4-9046-B74F-FDAD-DFDC17D3E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3" t="15872" r="1679"/>
          <a:stretch/>
        </p:blipFill>
        <p:spPr>
          <a:xfrm>
            <a:off x="823964" y="1706984"/>
            <a:ext cx="8309988" cy="49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362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6702436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953585" y="312570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</a:t>
            </a:r>
          </a:p>
          <a:p>
            <a:pPr lvl="1"/>
            <a:r>
              <a:rPr lang="en-US" dirty="0"/>
              <a:t>Create Notebook (or Spark Job Definition) containing ETL logic ingest data files and create tables</a:t>
            </a:r>
          </a:p>
          <a:p>
            <a:pPr lvl="1"/>
            <a:r>
              <a:rPr lang="en-US" dirty="0"/>
              <a:t>Execute code in notebook by running it as on-demand Spark job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463255" y="331000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47859" y="479417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76077" y="429232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252452" y="422247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06736" y="371983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257519" y="334819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18345" y="371577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23357" y="371577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Example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lakehouse and then use lakehouse ID to create notebook which is bound to lakehouse</a:t>
            </a:r>
          </a:p>
          <a:p>
            <a:pPr lvl="1"/>
            <a:r>
              <a:rPr lang="en-US" dirty="0"/>
              <a:t>Run notebook with python code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CreateItem API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940C4-7C14-4D2B-71A8-BF8F45CB1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19" b="18151"/>
          <a:stretch/>
        </p:blipFill>
        <p:spPr>
          <a:xfrm>
            <a:off x="1271612" y="3795303"/>
            <a:ext cx="5294596" cy="3024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19"/>
          <a:stretch/>
        </p:blipFill>
        <p:spPr>
          <a:xfrm>
            <a:off x="7659750" y="3965000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69969" y="5051482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Developer APIs used in Fabric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81670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/>
              <a:t>New REST API introduced with the Fabric platform to create workspaces and workspace items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 REST API</a:t>
            </a:r>
          </a:p>
          <a:p>
            <a:pPr lvl="1"/>
            <a:r>
              <a:rPr lang="en-US" dirty="0"/>
              <a:t>REST API used to patch credentials, refresh semantic models and to generate embed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Spark APIs</a:t>
            </a:r>
          </a:p>
          <a:p>
            <a:pPr lvl="1"/>
            <a:r>
              <a:rPr lang="en-US" dirty="0"/>
              <a:t>Powerful APIs and libraries for data ingestion and data transformation accessible in Fabric Notebooks </a:t>
            </a:r>
          </a:p>
          <a:p>
            <a:pPr>
              <a:lnSpc>
                <a:spcPct val="150000"/>
              </a:lnSpc>
            </a:pPr>
            <a:r>
              <a:rPr lang="en-US" dirty="0"/>
              <a:t>ADLS Gen2 API</a:t>
            </a:r>
          </a:p>
          <a:p>
            <a:pPr lvl="1"/>
            <a:r>
              <a:rPr lang="en-US" dirty="0"/>
              <a:t>REST API used to upload and read files in Azure Data Lake storage (ADLS Gen2) and in OneLake storage</a:t>
            </a:r>
          </a:p>
          <a:p>
            <a:pPr>
              <a:lnSpc>
                <a:spcPct val="150000"/>
              </a:lnSpc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/>
              <a:t>A .NET-based API used to read and update semantic model definitions through the XMLA endpoint</a:t>
            </a:r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Create Item includes lakehouse </a:t>
            </a:r>
            <a:r>
              <a:rPr lang="en-US" b="1" dirty="0"/>
              <a:t>id</a:t>
            </a:r>
            <a:r>
              <a:rPr lang="en-US" dirty="0"/>
              <a:t> which is require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5534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/</a:t>
            </a:r>
            <a:r>
              <a:rPr lang="en-US" b="1" dirty="0"/>
              <a:t>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ADLS Gen2 APIs</a:t>
            </a:r>
            <a:r>
              <a:rPr lang="en-US" dirty="0"/>
              <a:t> to read and write files to and from lakehouse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98" y="2463997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/>
              <a:t>Notebook item template is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</a:rPr>
              <a:t>.ipynb</a:t>
            </a:r>
            <a:r>
              <a:rPr lang="en-US"/>
              <a:t> file containing placeholders </a:t>
            </a:r>
          </a:p>
          <a:p>
            <a:pPr lvl="1"/>
            <a:r>
              <a:rPr lang="en-US"/>
              <a:t>Placeholders used to substitute Ids for workspace and lakehouse</a:t>
            </a:r>
          </a:p>
          <a:p>
            <a:pPr lvl="1"/>
            <a:r>
              <a:rPr lang="en-US"/>
              <a:t>This is technique used to bind new notebook to existing lakehouse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08" y="2715549"/>
            <a:ext cx="5272791" cy="24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6F45C-205B-4B23-086A-621A628C60B4}"/>
              </a:ext>
            </a:extLst>
          </p:cNvPr>
          <p:cNvSpPr/>
          <p:nvPr/>
        </p:nvSpPr>
        <p:spPr bwMode="auto">
          <a:xfrm>
            <a:off x="5719666" y="2460171"/>
            <a:ext cx="5272791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Instance passed to Create Item API</a:t>
            </a:r>
          </a:p>
        </p:txBody>
      </p: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Notebook 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93291"/>
          </a:xfrm>
        </p:spPr>
        <p:txBody>
          <a:bodyPr/>
          <a:lstStyle/>
          <a:p>
            <a:r>
              <a:rPr lang="en-US" dirty="0"/>
              <a:t>Notebook item template contains placeholders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When creating item definition with for notebook set item definition format to </a:t>
            </a:r>
            <a:r>
              <a:rPr lang="en-US" sz="1800" b="1" dirty="0" err="1">
                <a:solidFill>
                  <a:srgbClr val="6C0000"/>
                </a:solidFill>
              </a:rPr>
              <a:t>ipynb</a:t>
            </a:r>
            <a:endParaRPr lang="en-US" b="1" dirty="0">
              <a:solidFill>
                <a:srgbClr val="6C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935600" y="1718220"/>
            <a:ext cx="3534689" cy="2126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58" y="4407192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21" y="4820730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03" y="1718220"/>
            <a:ext cx="4628637" cy="2132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D3A-8D85-C93B-2422-160E15C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3DE94-5EC4-A718-4E01-241AF7EB7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39321"/>
          </a:xfrm>
        </p:spPr>
        <p:txBody>
          <a:bodyPr/>
          <a:lstStyle/>
          <a:p>
            <a:r>
              <a:rPr lang="en-US" dirty="0"/>
              <a:t>Generic execution API for on-demand execution of runnable Fabric Items</a:t>
            </a:r>
          </a:p>
          <a:p>
            <a:pPr lvl="1"/>
            <a:r>
              <a:rPr lang="en-US" dirty="0"/>
              <a:t>Used to run Notebook</a:t>
            </a:r>
          </a:p>
          <a:p>
            <a:pPr lvl="1"/>
            <a:r>
              <a:rPr lang="en-US" dirty="0"/>
              <a:t>Used to run Spark Job Definitions</a:t>
            </a:r>
          </a:p>
          <a:p>
            <a:pPr lvl="1"/>
            <a:r>
              <a:rPr lang="en-US" dirty="0"/>
              <a:t>Used to run Data Pipelines</a:t>
            </a:r>
          </a:p>
          <a:p>
            <a:r>
              <a:rPr lang="en-US" dirty="0"/>
              <a:t>Fabric User API provides Job Scheduler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noProof="1"/>
              <a:t>/workspaces/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{WORKSPACE_ID}</a:t>
            </a:r>
            <a:r>
              <a:rPr lang="en-US" noProof="1"/>
              <a:t>/items/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{NOTEBOOK_ID}</a:t>
            </a:r>
            <a:r>
              <a:rPr lang="en-US" noProof="1"/>
              <a:t>/jobs/instances?jobType=RunNotebook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5057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648B-D4ED-1ABA-CE3B-25B81C90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Notebooks using the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E4F65-1745-9D72-39F1-ABBEB5B0C2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Fabric User API provides Job Scheduler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noProof="1"/>
              <a:t>/workspaces/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{WORKSPACE_ID}</a:t>
            </a:r>
            <a:r>
              <a:rPr lang="en-US" noProof="1"/>
              <a:t>/items/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{NOTEBOOK_ID}</a:t>
            </a:r>
            <a:r>
              <a:rPr lang="en-US" noProof="1"/>
              <a:t>/jobs/instances?jobType=RunNotebook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1E090-B906-99D5-5FE3-CB6BD5D4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38" y="4054742"/>
            <a:ext cx="9743557" cy="1788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25687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On-demand Spark Job to Run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1681"/>
          </a:xfrm>
        </p:spPr>
        <p:txBody>
          <a:bodyPr/>
          <a:lstStyle/>
          <a:p>
            <a:r>
              <a:rPr lang="en-US" dirty="0"/>
              <a:t>Use POST command to </a:t>
            </a:r>
            <a:r>
              <a:rPr lang="en-US" sz="2000" b="1" dirty="0">
                <a:solidFill>
                  <a:srgbClr val="6C0000"/>
                </a:solidFill>
              </a:rPr>
              <a:t>Job Scheduler - Run On Demand Item Job</a:t>
            </a:r>
            <a:r>
              <a:rPr lang="en-US" dirty="0"/>
              <a:t> API</a:t>
            </a:r>
          </a:p>
          <a:p>
            <a:pPr lvl="1"/>
            <a:r>
              <a:rPr lang="en-US" sz="1800" b="1" dirty="0"/>
              <a:t>/workspaces/</a:t>
            </a:r>
            <a:r>
              <a:rPr lang="en-US" sz="1600" dirty="0"/>
              <a:t>{WORKSPACE_ID}</a:t>
            </a:r>
            <a:r>
              <a:rPr lang="en-US" sz="1800" b="1" dirty="0"/>
              <a:t>/items/</a:t>
            </a:r>
            <a:r>
              <a:rPr lang="en-US" sz="1600" dirty="0"/>
              <a:t>{NOTEBOOK_ID}</a:t>
            </a:r>
            <a:r>
              <a:rPr lang="en-US" sz="1800" b="1" dirty="0"/>
              <a:t>/jobs/</a:t>
            </a:r>
            <a:r>
              <a:rPr lang="en-US" sz="1800" b="1" dirty="0" err="1"/>
              <a:t>instances</a:t>
            </a:r>
            <a:r>
              <a:rPr lang="en-US" sz="1800" b="1" dirty="0" err="1">
                <a:solidFill>
                  <a:schemeClr val="accent4">
                    <a:lumMod val="75000"/>
                  </a:schemeClr>
                </a:solidFill>
              </a:rPr>
              <a:t>?jobType</a:t>
            </a:r>
            <a:r>
              <a:rPr lang="en-US" sz="1800" b="1" dirty="0"/>
              <a:t>=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RunNotebook</a:t>
            </a:r>
            <a:endParaRPr lang="en-US" sz="18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Response returns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headers similar to long running operation</a:t>
            </a:r>
          </a:p>
          <a:p>
            <a:pPr lvl="1"/>
            <a:endParaRPr lang="en-US" dirty="0"/>
          </a:p>
          <a:p>
            <a:r>
              <a:rPr lang="en-US" dirty="0"/>
              <a:t>Checking on a job status by executing GET request on URL in </a:t>
            </a:r>
            <a:r>
              <a:rPr lang="en-US" sz="20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response</a:t>
            </a:r>
          </a:p>
          <a:p>
            <a:pPr lvl="1"/>
            <a:r>
              <a:rPr lang="en-US" dirty="0"/>
              <a:t>Allows you to see if job has completed or still in progress</a:t>
            </a:r>
          </a:p>
          <a:p>
            <a:pPr lvl="1"/>
            <a:r>
              <a:rPr lang="en-US" dirty="0"/>
              <a:t>Currently uses InProgress and Completed</a:t>
            </a:r>
          </a:p>
          <a:p>
            <a:pPr lvl="1"/>
            <a:r>
              <a:rPr lang="en-US" dirty="0"/>
              <a:t>Might be updated to Running and Succeeded in future to promote consistency with long running ops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007AC-95F3-DBBF-3C17-8428CB40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56" y="4430776"/>
            <a:ext cx="3124471" cy="1630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A67B9-60C2-D4FE-22A4-F4EC9A53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99" y="4423155"/>
            <a:ext cx="3048264" cy="1638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Data in lakehouse tables accessible through SQL endpoint</a:t>
            </a:r>
          </a:p>
          <a:p>
            <a:pPr lvl="1"/>
            <a:r>
              <a:rPr lang="en-US" dirty="0"/>
              <a:t>SQL endpoint automatically created when you add tables to lakehouse</a:t>
            </a:r>
          </a:p>
          <a:p>
            <a:pPr lvl="1"/>
            <a:r>
              <a:rPr lang="en-US" dirty="0"/>
              <a:t>SQL endpoint of Lakehouse provides read-only access for executing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zzzz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Creating semantic model on lakehouse tables uses DirectLake mode</a:t>
            </a:r>
          </a:p>
          <a:p>
            <a:pPr lvl="1"/>
            <a:r>
              <a:rPr lang="en-US" dirty="0"/>
              <a:t>Creating model allow you to define relationships, measures, hierarchies, etc.</a:t>
            </a:r>
          </a:p>
          <a:p>
            <a:pPr lvl="1"/>
            <a:r>
              <a:rPr lang="en-US" dirty="0"/>
              <a:t>Model created by passing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26055" y="2782990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37626" y="2937797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80592" y="2937797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606711" y="3324333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63061" y="4151405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93" y="3309456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2637" y="2961452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6644" y="2988492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832050B-B3A3-29B8-8240-266E7E8B047D}"/>
              </a:ext>
            </a:extLst>
          </p:cNvPr>
          <p:cNvSpPr/>
          <p:nvPr/>
        </p:nvSpPr>
        <p:spPr bwMode="auto">
          <a:xfrm>
            <a:off x="9715400" y="2919432"/>
            <a:ext cx="2209798" cy="51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principal support expected by May 2024</a:t>
            </a:r>
          </a:p>
        </p:txBody>
      </p: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180362651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Provisioning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62705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lvl="1"/>
            <a:r>
              <a:rPr lang="en-US" dirty="0"/>
              <a:t>Create workspace associated with premium capacity</a:t>
            </a:r>
          </a:p>
          <a:p>
            <a:pPr lvl="1"/>
            <a:r>
              <a:rPr lang="en-US" dirty="0"/>
              <a:t>Create lakehouse name staging</a:t>
            </a:r>
          </a:p>
          <a:p>
            <a:pPr lvl="1"/>
            <a:r>
              <a:rPr lang="en-US" dirty="0"/>
              <a:t>Create and run notebook to populate staging lakehouse with tables</a:t>
            </a:r>
          </a:p>
          <a:p>
            <a:pPr lvl="1"/>
            <a:r>
              <a:rPr lang="en-US" dirty="0"/>
              <a:t>Create data warehouse</a:t>
            </a:r>
          </a:p>
          <a:p>
            <a:pPr lvl="1"/>
            <a:r>
              <a:rPr lang="en-US" dirty="0"/>
              <a:t>Connect to SQL endpoint of data warehouse</a:t>
            </a:r>
          </a:p>
          <a:p>
            <a:pPr lvl="1"/>
            <a:r>
              <a:rPr lang="en-US" dirty="0"/>
              <a:t>Execute SQL to create stored procedures</a:t>
            </a:r>
          </a:p>
          <a:p>
            <a:pPr lvl="1"/>
            <a:r>
              <a:rPr lang="en-US" dirty="0"/>
              <a:t>Execute stored procedure to create 4 tables</a:t>
            </a:r>
          </a:p>
          <a:p>
            <a:pPr lvl="1"/>
            <a:r>
              <a:rPr lang="en-US" dirty="0"/>
              <a:t>Execute 4 stored procedures to populate each of the 4 tables</a:t>
            </a:r>
          </a:p>
          <a:p>
            <a:pPr lvl="1"/>
            <a:r>
              <a:rPr lang="en-US" dirty="0"/>
              <a:t>Create semantic model on top of warehouse tables</a:t>
            </a:r>
          </a:p>
          <a:p>
            <a:pPr lvl="1"/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104" y="1390967"/>
            <a:ext cx="369025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105" y="3253250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543" y="1390967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105" y="1480509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141" y="3611959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4941" y="1803434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175" y="4989945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4243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9094-0688-10EE-868E-00021955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Warehouse by Creating Stored Procedures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CCDDB-E5FE-F4C0-F746-18958B577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ISV application begins by executing SQL commands to create stored procedures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FF6F3-AC8E-A155-A475-88C7F172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77" y="1931989"/>
            <a:ext cx="2312497" cy="3486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6FA989-A213-D06F-CB84-2806D3374C8B}"/>
              </a:ext>
            </a:extLst>
          </p:cNvPr>
          <p:cNvSpPr/>
          <p:nvPr/>
        </p:nvSpPr>
        <p:spPr>
          <a:xfrm>
            <a:off x="835565" y="1904922"/>
            <a:ext cx="1521961" cy="445667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7B37AC-9E2D-A0A8-9D65-783410F04E08}"/>
              </a:ext>
            </a:extLst>
          </p:cNvPr>
          <p:cNvSpPr/>
          <p:nvPr/>
        </p:nvSpPr>
        <p:spPr bwMode="auto">
          <a:xfrm>
            <a:off x="2357526" y="3780291"/>
            <a:ext cx="4968561" cy="44883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SQL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6A25-533E-97EE-5A73-28F8EEC7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54" y="1931989"/>
            <a:ext cx="2916556" cy="4456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66872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908D-F80C-63C0-D8DF-10F60F57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Warehouse Tables from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2109-87AB-7CF3-514A-DC4E16B55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SQL </a:t>
            </a:r>
            <a:r>
              <a:rPr lang="en-US" sz="2000" b="1" dirty="0">
                <a:solidFill>
                  <a:srgbClr val="8A0000"/>
                </a:solidFill>
              </a:rPr>
              <a:t>INSERT INTO</a:t>
            </a:r>
            <a:r>
              <a:rPr lang="en-US" dirty="0"/>
              <a:t> commands used to populate warehouse tables</a:t>
            </a:r>
          </a:p>
          <a:p>
            <a:pPr lvl="1"/>
            <a:r>
              <a:rPr lang="en-US" dirty="0"/>
              <a:t>SQL command uses </a:t>
            </a:r>
            <a:r>
              <a:rPr lang="en-US" sz="1800" b="1" dirty="0">
                <a:solidFill>
                  <a:srgbClr val="8A0000"/>
                </a:solidFill>
              </a:rPr>
              <a:t>SELECT FROM </a:t>
            </a:r>
            <a:r>
              <a:rPr lang="en-US" sz="1800" b="1" dirty="0" err="1">
                <a:solidFill>
                  <a:srgbClr val="8A0000"/>
                </a:solidFill>
              </a:rPr>
              <a:t>staging.dbo.table_name</a:t>
            </a:r>
            <a:r>
              <a:rPr lang="en-US" dirty="0"/>
              <a:t> to pull from lakehouse tables</a:t>
            </a:r>
          </a:p>
          <a:p>
            <a:pPr lvl="1"/>
            <a:r>
              <a:rPr lang="en-US" dirty="0"/>
              <a:t>SQL used to transform and reshape data from normalized schema into star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5283C-44A0-D2C0-E25E-D9A1EBD7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03" y="2739531"/>
            <a:ext cx="2447255" cy="2739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D92E9-12D8-1371-0528-B03FCA97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3" y="2998213"/>
            <a:ext cx="2460102" cy="21613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04D259-4BD9-397E-749B-7AED13548EC0}"/>
              </a:ext>
            </a:extLst>
          </p:cNvPr>
          <p:cNvGrpSpPr/>
          <p:nvPr/>
        </p:nvGrpSpPr>
        <p:grpSpPr>
          <a:xfrm>
            <a:off x="3138738" y="2804841"/>
            <a:ext cx="5918175" cy="1150186"/>
            <a:chOff x="3138738" y="2804841"/>
            <a:chExt cx="5918175" cy="115018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8150F6-AE0A-C0F4-357E-CD9BDFA92B06}"/>
                </a:ext>
              </a:extLst>
            </p:cNvPr>
            <p:cNvSpPr/>
            <p:nvPr/>
          </p:nvSpPr>
          <p:spPr bwMode="auto">
            <a:xfrm>
              <a:off x="3138738" y="3190006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A4244D-1BD0-3157-E49D-AC1506A2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400" y="2804841"/>
              <a:ext cx="4538332" cy="1150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D3E7A-4055-258C-8EE7-FCB245382B2F}"/>
              </a:ext>
            </a:extLst>
          </p:cNvPr>
          <p:cNvGrpSpPr/>
          <p:nvPr/>
        </p:nvGrpSpPr>
        <p:grpSpPr>
          <a:xfrm>
            <a:off x="3138738" y="4078901"/>
            <a:ext cx="5918175" cy="1399839"/>
            <a:chOff x="3138738" y="4078901"/>
            <a:chExt cx="5918175" cy="139983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5079972-1A25-1D61-5B3A-90C9E7D4886E}"/>
                </a:ext>
              </a:extLst>
            </p:cNvPr>
            <p:cNvSpPr/>
            <p:nvPr/>
          </p:nvSpPr>
          <p:spPr bwMode="auto">
            <a:xfrm>
              <a:off x="3138738" y="4484732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25334A-2DEC-A9C2-DBA2-C990C010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400" y="4078901"/>
              <a:ext cx="4939560" cy="1399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9096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Populating Data Warehouse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43" y="1009876"/>
            <a:ext cx="8276907" cy="598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68A98-B196-1A98-DD17-27E4E0AD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22" y="1225926"/>
            <a:ext cx="7803242" cy="55780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88927254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E090-ED64-7FB3-D7DA-BFB8C4A2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189144" y="2746488"/>
            <a:ext cx="6412057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7752EC1F-F947-F541-FA27-B3F15398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ISV Flow using ADLS GEN2 APIs and Load Table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AAF24-3748-9EAF-91B9-09760A80C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New integration flow to populate delta tables from uploaded data files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ADLS Gen2 API</a:t>
            </a:r>
            <a:r>
              <a:rPr lang="en-US" dirty="0"/>
              <a:t> used to upload PARQUET files and/or CSV files to files section in lakehouse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Tables – Load Table</a:t>
            </a:r>
            <a:r>
              <a:rPr lang="en-US" dirty="0"/>
              <a:t> API used to load delta table from data 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3442474" y="2930793"/>
            <a:ext cx="5930127" cy="2996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CCC8CA-2808-0C4B-6B16-04C74461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6004" y="2979067"/>
            <a:ext cx="268960" cy="2415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1248030" y="3220655"/>
            <a:ext cx="1171782" cy="2442521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D19001-284C-1F8E-3FB9-0C5C48FDF6F8}"/>
              </a:ext>
            </a:extLst>
          </p:cNvPr>
          <p:cNvSpPr/>
          <p:nvPr/>
        </p:nvSpPr>
        <p:spPr bwMode="auto">
          <a:xfrm>
            <a:off x="3698361" y="3340621"/>
            <a:ext cx="2662175" cy="2404181"/>
          </a:xfrm>
          <a:prstGeom prst="rect">
            <a:avLst/>
          </a:prstGeom>
          <a:solidFill>
            <a:srgbClr val="CD7F32">
              <a:alpha val="50196"/>
            </a:srgb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Files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8F839-D8E2-24B9-F126-6C7F7DE639DB}"/>
              </a:ext>
            </a:extLst>
          </p:cNvPr>
          <p:cNvSpPr/>
          <p:nvPr/>
        </p:nvSpPr>
        <p:spPr bwMode="auto">
          <a:xfrm>
            <a:off x="6360536" y="3340620"/>
            <a:ext cx="2662175" cy="240418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Tables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BE7D-260A-C3DE-BF4C-B30A86353D17}"/>
              </a:ext>
            </a:extLst>
          </p:cNvPr>
          <p:cNvGrpSpPr/>
          <p:nvPr/>
        </p:nvGrpSpPr>
        <p:grpSpPr>
          <a:xfrm>
            <a:off x="2419812" y="3541311"/>
            <a:ext cx="3770913" cy="1775187"/>
            <a:chOff x="2419812" y="3541311"/>
            <a:chExt cx="3770913" cy="177518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571347-A242-5B39-0845-E104B9BA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508" y="3541311"/>
              <a:ext cx="2093217" cy="1775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419812" y="4023735"/>
              <a:ext cx="1762721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313D46-5E7E-A38A-7AF5-9ABAA893FC49}"/>
              </a:ext>
            </a:extLst>
          </p:cNvPr>
          <p:cNvGrpSpPr/>
          <p:nvPr/>
        </p:nvGrpSpPr>
        <p:grpSpPr>
          <a:xfrm>
            <a:off x="2414996" y="3541312"/>
            <a:ext cx="6319563" cy="1775186"/>
            <a:chOff x="2414996" y="3541312"/>
            <a:chExt cx="6319563" cy="177518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27E4B2-782B-628D-56C6-2C77991B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9794" y="3541312"/>
              <a:ext cx="2034765" cy="1775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14996" y="4497903"/>
              <a:ext cx="4392204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925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C84F-DD42-2E1A-E587-92CB33DB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Resources for Fabric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D121A-7F76-9340-02B9-5E9CD296F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86199"/>
          </a:xfrm>
        </p:spPr>
        <p:txBody>
          <a:bodyPr/>
          <a:lstStyle/>
          <a:p>
            <a:r>
              <a:rPr lang="en-US" dirty="0"/>
              <a:t>We should promote ADLS Gen2 APIs as essential API for Fabric developers</a:t>
            </a:r>
          </a:p>
          <a:p>
            <a:pPr lvl="1"/>
            <a:r>
              <a:rPr lang="en-US" dirty="0"/>
              <a:t>This is the primary API to upload, download and transfer files to/from OneLake storage</a:t>
            </a:r>
          </a:p>
          <a:p>
            <a:pPr lvl="1"/>
            <a:r>
              <a:rPr lang="en-US" dirty="0"/>
              <a:t>Documentation created by API owners do not include specific guidance for OneLake access</a:t>
            </a:r>
          </a:p>
          <a:p>
            <a:pPr lvl="1"/>
            <a:r>
              <a:rPr lang="en-US" dirty="0"/>
              <a:t>Documentation with guidance specific to OneLake is limited</a:t>
            </a:r>
          </a:p>
          <a:p>
            <a:r>
              <a:rPr lang="en-US" dirty="0">
                <a:hlinkClick r:id="rId2"/>
              </a:rPr>
              <a:t>Connecting to Microsoft OneLake</a:t>
            </a:r>
            <a:endParaRPr lang="en-US" dirty="0"/>
          </a:p>
          <a:p>
            <a:pPr lvl="1"/>
            <a:r>
              <a:rPr lang="en-US" dirty="0"/>
              <a:t>Article on accessing OneLake content using ADLS Gen2 APIs</a:t>
            </a:r>
          </a:p>
          <a:p>
            <a:pPr lvl="1"/>
            <a:r>
              <a:rPr lang="en-US" dirty="0"/>
              <a:t>Some API features not compatible with OneLake (permission management , lakehouse creation)</a:t>
            </a:r>
          </a:p>
          <a:p>
            <a:r>
              <a:rPr lang="en-US" dirty="0">
                <a:hlinkClick r:id="rId3"/>
              </a:rPr>
              <a:t>OneLake and Azure Data Lake Storage (ADLS) Gen2 API parity</a:t>
            </a:r>
            <a:endParaRPr lang="en-US" dirty="0"/>
          </a:p>
          <a:p>
            <a:pPr lvl="1"/>
            <a:r>
              <a:rPr lang="en-US" dirty="0"/>
              <a:t>Low-level details for developers calling this API to access OneLake</a:t>
            </a:r>
          </a:p>
          <a:p>
            <a:pPr lvl="1"/>
            <a:endParaRPr lang="en-US" dirty="0"/>
          </a:p>
          <a:p>
            <a:r>
              <a:rPr lang="en-US" dirty="0"/>
              <a:t>There Productivity-boosting SDKs for ADLS Gen2 API SDKs with .NET and Python</a:t>
            </a:r>
          </a:p>
          <a:p>
            <a:pPr lvl="1"/>
            <a:r>
              <a:rPr lang="en-US" dirty="0"/>
              <a:t>Good article: </a:t>
            </a:r>
            <a:r>
              <a:rPr lang="en-US" dirty="0">
                <a:hlinkClick r:id="rId4" action="ppaction://hlinkfile"/>
              </a:rPr>
              <a:t>Use Python to manage files and folders in Microsoft OneLake</a:t>
            </a:r>
            <a:endParaRPr lang="en-US" dirty="0"/>
          </a:p>
          <a:p>
            <a:pPr lvl="1"/>
            <a:r>
              <a:rPr lang="en-US" dirty="0"/>
              <a:t>ADLS GET2 API .NET SDK adds productivity bit has </a:t>
            </a:r>
            <a:r>
              <a:rPr lang="en-US" dirty="0">
                <a:hlinkClick r:id="rId5"/>
              </a:rPr>
              <a:t>docs</a:t>
            </a:r>
            <a:r>
              <a:rPr lang="en-US" dirty="0"/>
              <a:t> without any reference to OneLake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72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8AAC7-970C-52A3-012A-D8290C9D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261E-7080-51B9-0FF3-7E3BF8B5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Resources for Fabric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B7D04-0915-6DA5-526B-7EC9B1602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ADLS Gen2 APIs are essential for Fabric developers</a:t>
            </a:r>
          </a:p>
          <a:p>
            <a:pPr lvl="1"/>
            <a:r>
              <a:rPr lang="en-US" dirty="0"/>
              <a:t>This is the primary API to upload, download and transfer files to/from OneLake storage</a:t>
            </a:r>
          </a:p>
          <a:p>
            <a:pPr>
              <a:spcBef>
                <a:spcPts val="1200"/>
              </a:spcBef>
            </a:pPr>
            <a:r>
              <a:rPr lang="en-US" dirty="0"/>
              <a:t>Resources for learning programming with ADLS Gen2 APIs</a:t>
            </a:r>
          </a:p>
          <a:p>
            <a:pPr lvl="1"/>
            <a:r>
              <a:rPr lang="en-US" dirty="0">
                <a:hlinkClick r:id="rId2"/>
              </a:rPr>
              <a:t>Azure Data Lake Storage Gen2 REST APIs Documentation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ADLS GET2 API .NET SDK</a:t>
            </a:r>
            <a:r>
              <a:rPr lang="en-US" dirty="0"/>
              <a:t> adds valuable productivity layer when using C#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None of this documentation includes specific guidance using ADLS Gen2 APIs with OneLake</a:t>
            </a:r>
          </a:p>
          <a:p>
            <a:pPr>
              <a:spcBef>
                <a:spcPts val="1200"/>
              </a:spcBef>
            </a:pPr>
            <a:r>
              <a:rPr lang="en-US" dirty="0"/>
              <a:t>Microsoft Documentation for OneLake-specific guidance on ADLS Gen2 APIs is limited</a:t>
            </a:r>
          </a:p>
          <a:p>
            <a:pPr lvl="1"/>
            <a:r>
              <a:rPr lang="en-US" dirty="0"/>
              <a:t>Article on accessing OneLake content using ADLS Gen2 APIs</a:t>
            </a:r>
            <a:br>
              <a:rPr lang="en-US" dirty="0">
                <a:hlinkClick r:id="rId4"/>
              </a:rPr>
            </a:br>
            <a:r>
              <a:rPr lang="en-US" dirty="0">
                <a:hlinkClick r:id="rId4"/>
              </a:rPr>
              <a:t>Connecting to Microsoft OneLake</a:t>
            </a:r>
            <a:endParaRPr lang="en-US" dirty="0"/>
          </a:p>
          <a:p>
            <a:pPr lvl="1"/>
            <a:r>
              <a:rPr lang="en-US" dirty="0"/>
              <a:t>Low-level details for developers calling this API to access OneLake</a:t>
            </a:r>
            <a:br>
              <a:rPr lang="en-US" dirty="0">
                <a:hlinkClick r:id="rId5"/>
              </a:rPr>
            </a:br>
            <a:r>
              <a:rPr lang="en-US" dirty="0" err="1">
                <a:hlinkClick r:id="rId5"/>
              </a:rPr>
              <a:t>OneLake</a:t>
            </a:r>
            <a:r>
              <a:rPr lang="en-US" dirty="0">
                <a:hlinkClick r:id="rId5"/>
              </a:rPr>
              <a:t> and Azure Data Lake Storage (ADLS) Gen2 API parity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83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E3C-AD8E-6B48-2DB3-CBD0712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</a:t>
            </a:r>
            <a:r>
              <a:rPr lang="en-US" dirty="0" err="1"/>
              <a:t>OneLakeTokenCredentials</a:t>
            </a:r>
            <a:r>
              <a:rPr lang="en-US" dirty="0"/>
              <a:t>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F53-39C4-0C5C-363D-FC286F36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2" y="1213038"/>
            <a:ext cx="11552957" cy="32256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954866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5E4-9456-78C0-C757-96DCC6D0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OneLakeFileWriter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BAB2B-CE4D-D226-D25A-E0DECDF0D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93" y="1207274"/>
            <a:ext cx="10198897" cy="5393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0358275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D5D-BF53-C342-E790-A33F4ED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Data Files and Loading as Delta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93D83-CC8D-C430-4612-59B433C3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73" y="1224376"/>
            <a:ext cx="10135478" cy="50982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5775914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373143833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2881-92DA-444E-53C5-72C23144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Creating OneLake Shortcuts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CA54550-B7E8-DBCE-133F-BA10262445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Let's examine a scenario for a multi-tenant application</a:t>
            </a:r>
          </a:p>
          <a:p>
            <a:pPr lvl="1"/>
            <a:r>
              <a:rPr lang="en-US" dirty="0"/>
              <a:t>Data prep complexity and data sensitivity can be encapsulated in custom staging workspace</a:t>
            </a:r>
          </a:p>
          <a:p>
            <a:pPr lvl="1"/>
            <a:r>
              <a:rPr lang="en-US" dirty="0"/>
              <a:t>ISV can expose delta tables from gold layer to customer tenant workspace using shortcuts</a:t>
            </a:r>
          </a:p>
          <a:p>
            <a:pPr lvl="1"/>
            <a:r>
              <a:rPr lang="en-US" dirty="0"/>
              <a:t>This approach creates greater granularity for isolation and securing data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67022D-6EF3-E446-1B45-2B7D561E3E15}"/>
              </a:ext>
            </a:extLst>
          </p:cNvPr>
          <p:cNvSpPr/>
          <p:nvPr/>
        </p:nvSpPr>
        <p:spPr>
          <a:xfrm>
            <a:off x="535061" y="2981894"/>
            <a:ext cx="7433281" cy="237387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Staging Workspace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3AFAEE-BA6B-ED67-C9B2-89690651C2F0}"/>
              </a:ext>
            </a:extLst>
          </p:cNvPr>
          <p:cNvGrpSpPr/>
          <p:nvPr/>
        </p:nvGrpSpPr>
        <p:grpSpPr>
          <a:xfrm>
            <a:off x="826859" y="3163241"/>
            <a:ext cx="2161690" cy="1824209"/>
            <a:chOff x="933852" y="2803490"/>
            <a:chExt cx="2474364" cy="20297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33FBB4-2D27-763C-3B22-7CB45DBF9843}"/>
                </a:ext>
              </a:extLst>
            </p:cNvPr>
            <p:cNvSpPr/>
            <p:nvPr/>
          </p:nvSpPr>
          <p:spPr bwMode="auto">
            <a:xfrm>
              <a:off x="933852" y="2803490"/>
              <a:ext cx="2474364" cy="2029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16DE7B-E346-9B09-3CC2-A8416B846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4157"/>
            <a:stretch/>
          </p:blipFill>
          <p:spPr>
            <a:xfrm>
              <a:off x="1129609" y="2883799"/>
              <a:ext cx="1774366" cy="12269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0F1105-BF56-7DFE-7952-A87703B50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844"/>
            <a:stretch/>
          </p:blipFill>
          <p:spPr>
            <a:xfrm>
              <a:off x="1618597" y="3298600"/>
              <a:ext cx="1358597" cy="144508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EDC154-F7CA-5F32-C668-673689AE3CD5}"/>
              </a:ext>
            </a:extLst>
          </p:cNvPr>
          <p:cNvGrpSpPr/>
          <p:nvPr/>
        </p:nvGrpSpPr>
        <p:grpSpPr>
          <a:xfrm>
            <a:off x="3353069" y="3145180"/>
            <a:ext cx="2161690" cy="1842271"/>
            <a:chOff x="4028279" y="2783394"/>
            <a:chExt cx="2474364" cy="20498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11CABF-3ED7-61C1-999D-DAE6300359BE}"/>
                </a:ext>
              </a:extLst>
            </p:cNvPr>
            <p:cNvSpPr/>
            <p:nvPr/>
          </p:nvSpPr>
          <p:spPr bwMode="auto">
            <a:xfrm>
              <a:off x="4028279" y="2783394"/>
              <a:ext cx="2474364" cy="2049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E2AF92-6E8C-2514-ED57-498A00018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5604"/>
            <a:stretch/>
          </p:blipFill>
          <p:spPr>
            <a:xfrm>
              <a:off x="4203229" y="2803490"/>
              <a:ext cx="1695154" cy="12574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27980D-3A85-682B-EB35-6D9F1F45C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8378" y="3106284"/>
              <a:ext cx="1889924" cy="151651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D86489-131C-31EC-897B-D80C2DB8C243}"/>
              </a:ext>
            </a:extLst>
          </p:cNvPr>
          <p:cNvGrpSpPr/>
          <p:nvPr/>
        </p:nvGrpSpPr>
        <p:grpSpPr>
          <a:xfrm>
            <a:off x="5773473" y="3131634"/>
            <a:ext cx="1936154" cy="1869361"/>
            <a:chOff x="7410115" y="2753250"/>
            <a:chExt cx="2216206" cy="208001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03C13D-194C-E050-55E7-2A8F31A315CB}"/>
                </a:ext>
              </a:extLst>
            </p:cNvPr>
            <p:cNvSpPr/>
            <p:nvPr/>
          </p:nvSpPr>
          <p:spPr bwMode="auto">
            <a:xfrm>
              <a:off x="7410115" y="2753250"/>
              <a:ext cx="2216206" cy="2080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C9AEB1-4EC4-F483-A54F-AD653349F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586" r="34910"/>
            <a:stretch/>
          </p:blipFill>
          <p:spPr>
            <a:xfrm>
              <a:off x="7483334" y="2823511"/>
              <a:ext cx="1741053" cy="12579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C396E35-AA94-9F9C-65AE-6FA3D34E5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3334" y="3146476"/>
              <a:ext cx="1447925" cy="150127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59FA2B-21CB-4CF0-3424-9EEAD7B508D0}"/>
              </a:ext>
            </a:extLst>
          </p:cNvPr>
          <p:cNvGrpSpPr/>
          <p:nvPr/>
        </p:nvGrpSpPr>
        <p:grpSpPr>
          <a:xfrm>
            <a:off x="7117918" y="2981894"/>
            <a:ext cx="5135469" cy="2373878"/>
            <a:chOff x="7117918" y="2981894"/>
            <a:chExt cx="5135469" cy="237387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32BC81E-4268-9DA2-B375-78A5C0403F4E}"/>
                </a:ext>
              </a:extLst>
            </p:cNvPr>
            <p:cNvGrpSpPr/>
            <p:nvPr/>
          </p:nvGrpSpPr>
          <p:grpSpPr>
            <a:xfrm>
              <a:off x="8197149" y="2981894"/>
              <a:ext cx="4056238" cy="2373878"/>
              <a:chOff x="8197149" y="2981894"/>
              <a:chExt cx="4056238" cy="237387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BEB207E-7776-025D-08E9-73A75C8A25F0}"/>
                  </a:ext>
                </a:extLst>
              </p:cNvPr>
              <p:cNvSpPr/>
              <p:nvPr/>
            </p:nvSpPr>
            <p:spPr>
              <a:xfrm>
                <a:off x="8197149" y="2981894"/>
                <a:ext cx="4056238" cy="237387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3152" bIns="91440" rtlCol="0" anchor="b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Tenant Workspace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2DE5AAE-DE53-D352-CEDA-B89FC3DF8FDD}"/>
                  </a:ext>
                </a:extLst>
              </p:cNvPr>
              <p:cNvGrpSpPr/>
              <p:nvPr/>
            </p:nvGrpSpPr>
            <p:grpSpPr>
              <a:xfrm>
                <a:off x="8335363" y="3111905"/>
                <a:ext cx="1889905" cy="1889090"/>
                <a:chOff x="8335363" y="3111905"/>
                <a:chExt cx="1889905" cy="188909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9518A16-2C82-16C7-0D3E-960C80F2CB1D}"/>
                    </a:ext>
                  </a:extLst>
                </p:cNvPr>
                <p:cNvSpPr/>
                <p:nvPr/>
              </p:nvSpPr>
              <p:spPr bwMode="auto">
                <a:xfrm>
                  <a:off x="8335363" y="3111905"/>
                  <a:ext cx="1889905" cy="188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002D5078-E322-16A3-5A1E-B98C20981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47966" r="31149"/>
                <a:stretch/>
              </p:blipFill>
              <p:spPr>
                <a:xfrm>
                  <a:off x="8453942" y="3202339"/>
                  <a:ext cx="1684845" cy="1259129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34F3C2D6-E7B1-31CB-E9C7-3F713298F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38658" y="3518729"/>
                  <a:ext cx="1199645" cy="1279566"/>
                </a:xfrm>
                <a:prstGeom prst="rect">
                  <a:avLst/>
                </a:prstGeom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71C6B7C-29AA-9876-8B77-ACE6CB2EA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3791" r="30388" b="52227"/>
              <a:stretch/>
            </p:blipFill>
            <p:spPr>
              <a:xfrm>
                <a:off x="10423019" y="3131634"/>
                <a:ext cx="1332242" cy="6430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8281286A-CD38-ED4C-1331-BE19DDDD32E4}"/>
                </a:ext>
              </a:extLst>
            </p:cNvPr>
            <p:cNvSpPr/>
            <p:nvPr/>
          </p:nvSpPr>
          <p:spPr bwMode="auto">
            <a:xfrm>
              <a:off x="7117918" y="3453181"/>
              <a:ext cx="1264957" cy="336562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Create 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7621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67664043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One Service Principal per Customer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</p:spPr>
        <p:txBody>
          <a:bodyPr/>
          <a:lstStyle/>
          <a:p>
            <a:pPr lvl="1"/>
            <a:r>
              <a:rPr lang="en-US"/>
              <a:t>Best strategy to scale upwards over 1000 workspaces</a:t>
            </a:r>
          </a:p>
          <a:p>
            <a:pPr lvl="2"/>
            <a:r>
              <a:rPr lang="en-US"/>
              <a:t>Best Performance because service principal is only member of a single workspace</a:t>
            </a:r>
          </a:p>
          <a:p>
            <a:pPr lvl="2"/>
            <a:r>
              <a:rPr lang="en-US"/>
              <a:t>No service principal owns datasource credentials for more than one customer tenant</a:t>
            </a:r>
          </a:p>
          <a:p>
            <a:pPr lvl="1"/>
            <a:r>
              <a:rPr lang="en-US"/>
              <a:t>Requires ongoing need to create new Azure AD applications for new tenants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BFEBD6-E1F8-4058-A1DE-EE8BDD25B0C1}"/>
              </a:ext>
            </a:extLst>
          </p:cNvPr>
          <p:cNvSpPr/>
          <p:nvPr/>
        </p:nvSpPr>
        <p:spPr bwMode="auto">
          <a:xfrm>
            <a:off x="1160040" y="2852990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CD9F-D00B-41B8-A8CC-8862CA847E21}"/>
              </a:ext>
            </a:extLst>
          </p:cNvPr>
          <p:cNvSpPr/>
          <p:nvPr/>
        </p:nvSpPr>
        <p:spPr bwMode="auto">
          <a:xfrm>
            <a:off x="3751758" y="3511237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38DA6-0AC6-4545-A021-18F89F63FB55}"/>
              </a:ext>
            </a:extLst>
          </p:cNvPr>
          <p:cNvSpPr/>
          <p:nvPr/>
        </p:nvSpPr>
        <p:spPr bwMode="auto">
          <a:xfrm>
            <a:off x="6364930" y="3058190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BC0401-180A-4579-B8FE-FD5EA4AC019F}"/>
              </a:ext>
            </a:extLst>
          </p:cNvPr>
          <p:cNvGrpSpPr/>
          <p:nvPr/>
        </p:nvGrpSpPr>
        <p:grpSpPr>
          <a:xfrm>
            <a:off x="1529840" y="343742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AC4ACC-56CC-40FF-9C39-8E89CE3A5D81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9" name="Graphic 8" descr="Users outline">
              <a:extLst>
                <a:ext uri="{FF2B5EF4-FFF2-40B4-BE49-F238E27FC236}">
                  <a16:creationId xmlns:a16="http://schemas.microsoft.com/office/drawing/2014/main" id="{DBD1885F-998B-4923-95D3-84C673138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32FD5-1792-4944-9C21-EB95EDDD4A70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982705" y="3852587"/>
            <a:ext cx="1763963" cy="30119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9A1C3-5D83-4C39-9DC0-B7996B6B6DBD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979023" y="4593144"/>
            <a:ext cx="1766400" cy="16262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741D0E-E84E-4FA8-8AA9-DA119C416F9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982705" y="5333702"/>
            <a:ext cx="1762718" cy="6508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C72520-4F79-472D-901C-73E05492726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982705" y="5999435"/>
            <a:ext cx="1776971" cy="7482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2BF6B6-9969-471A-B98E-472231F7FFD6}"/>
              </a:ext>
            </a:extLst>
          </p:cNvPr>
          <p:cNvCxnSpPr>
            <a:cxnSpLocks/>
          </p:cNvCxnSpPr>
          <p:nvPr/>
        </p:nvCxnSpPr>
        <p:spPr>
          <a:xfrm flipH="1" flipV="1">
            <a:off x="2765366" y="3744767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3F29E3-FE5A-4D9F-8CB9-2416A509E4C7}"/>
              </a:ext>
            </a:extLst>
          </p:cNvPr>
          <p:cNvCxnSpPr>
            <a:cxnSpLocks/>
          </p:cNvCxnSpPr>
          <p:nvPr/>
        </p:nvCxnSpPr>
        <p:spPr>
          <a:xfrm flipH="1" flipV="1">
            <a:off x="2754485" y="4495877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BAB4E0-F25E-4965-A7D1-9AA3B082408B}"/>
              </a:ext>
            </a:extLst>
          </p:cNvPr>
          <p:cNvCxnSpPr>
            <a:cxnSpLocks/>
          </p:cNvCxnSpPr>
          <p:nvPr/>
        </p:nvCxnSpPr>
        <p:spPr>
          <a:xfrm flipH="1">
            <a:off x="2754483" y="4997783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96F6CB-102C-4A83-90DC-2019E25972B0}"/>
              </a:ext>
            </a:extLst>
          </p:cNvPr>
          <p:cNvCxnSpPr>
            <a:cxnSpLocks/>
          </p:cNvCxnSpPr>
          <p:nvPr/>
        </p:nvCxnSpPr>
        <p:spPr>
          <a:xfrm flipH="1">
            <a:off x="2743590" y="5547819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472CF2-FCF6-427C-8801-CC8737B03ECD}"/>
              </a:ext>
            </a:extLst>
          </p:cNvPr>
          <p:cNvGrpSpPr/>
          <p:nvPr/>
        </p:nvGrpSpPr>
        <p:grpSpPr>
          <a:xfrm>
            <a:off x="6745423" y="3545244"/>
            <a:ext cx="2102653" cy="2836356"/>
            <a:chOff x="9003497" y="3530299"/>
            <a:chExt cx="2155945" cy="29082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5F2FF3-1256-48C4-8322-A8F760A938A8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18FF0F-17EA-44E1-A906-840241C67C39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AB4BEE-B680-4DC3-A93D-E7DC1B313747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9" name="Object 48">
                  <a:extLst>
                    <a:ext uri="{FF2B5EF4-FFF2-40B4-BE49-F238E27FC236}">
                      <a16:creationId xmlns:a16="http://schemas.microsoft.com/office/drawing/2014/main" id="{D4280BDB-928A-4282-A735-E18AEF9D4AF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49" name="Object 48">
                              <a:extLst>
                                <a:ext uri="{FF2B5EF4-FFF2-40B4-BE49-F238E27FC236}">
                                  <a16:creationId xmlns:a16="http://schemas.microsoft.com/office/drawing/2014/main" id="{D4280BDB-928A-4282-A735-E18AEF9D4AF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0" name="Object 49">
                  <a:extLst>
                    <a:ext uri="{FF2B5EF4-FFF2-40B4-BE49-F238E27FC236}">
                      <a16:creationId xmlns:a16="http://schemas.microsoft.com/office/drawing/2014/main" id="{7E9B08F0-9803-471A-BF5B-8642E9EA4E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50" name="Object 49">
                              <a:extLst>
                                <a:ext uri="{FF2B5EF4-FFF2-40B4-BE49-F238E27FC236}">
                                  <a16:creationId xmlns:a16="http://schemas.microsoft.com/office/drawing/2014/main" id="{7E9B08F0-9803-471A-BF5B-8642E9EA4E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" name="Object 50">
                  <a:extLst>
                    <a:ext uri="{FF2B5EF4-FFF2-40B4-BE49-F238E27FC236}">
                      <a16:creationId xmlns:a16="http://schemas.microsoft.com/office/drawing/2014/main" id="{B22E5934-E65A-4312-9C05-304EC14419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51" name="Object 50">
                              <a:extLst>
                                <a:ext uri="{FF2B5EF4-FFF2-40B4-BE49-F238E27FC236}">
                                  <a16:creationId xmlns:a16="http://schemas.microsoft.com/office/drawing/2014/main" id="{B22E5934-E65A-4312-9C05-304EC14419D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2" name="Object 51">
                  <a:extLst>
                    <a:ext uri="{FF2B5EF4-FFF2-40B4-BE49-F238E27FC236}">
                      <a16:creationId xmlns:a16="http://schemas.microsoft.com/office/drawing/2014/main" id="{7F3C2A35-218D-481A-BB58-CD9D702EF8B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52" name="Object 51">
                              <a:extLst>
                                <a:ext uri="{FF2B5EF4-FFF2-40B4-BE49-F238E27FC236}">
                                  <a16:creationId xmlns:a16="http://schemas.microsoft.com/office/drawing/2014/main" id="{7F3C2A35-218D-481A-BB58-CD9D702EF8B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3" name="Object 52">
                  <a:extLst>
                    <a:ext uri="{FF2B5EF4-FFF2-40B4-BE49-F238E27FC236}">
                      <a16:creationId xmlns:a16="http://schemas.microsoft.com/office/drawing/2014/main" id="{C96772FF-7816-48FF-85AE-2C374DA9401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53" name="Object 52">
                              <a:extLst>
                                <a:ext uri="{FF2B5EF4-FFF2-40B4-BE49-F238E27FC236}">
                                  <a16:creationId xmlns:a16="http://schemas.microsoft.com/office/drawing/2014/main" id="{C96772FF-7816-48FF-85AE-2C374DA9401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5F1E6A-FF0C-46DF-9E18-056F05E9F569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BE1311-96ED-433C-B1C4-1D60724C23F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00DEF57-37CD-4A7B-B116-BC22F8D0179F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63EE1668-B84F-4C7C-AFDE-399D9DA65AF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63EE1668-B84F-4C7C-AFDE-399D9DA65AF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3" name="Object 42">
                  <a:extLst>
                    <a:ext uri="{FF2B5EF4-FFF2-40B4-BE49-F238E27FC236}">
                      <a16:creationId xmlns:a16="http://schemas.microsoft.com/office/drawing/2014/main" id="{483DAF1A-7159-4604-B086-CB2160AE6D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483DAF1A-7159-4604-B086-CB2160AE6D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4" name="Object 43">
                  <a:extLst>
                    <a:ext uri="{FF2B5EF4-FFF2-40B4-BE49-F238E27FC236}">
                      <a16:creationId xmlns:a16="http://schemas.microsoft.com/office/drawing/2014/main" id="{2B40EC23-C4BB-4668-83D3-FF79CD08AA2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44" name="Object 43">
                              <a:extLst>
                                <a:ext uri="{FF2B5EF4-FFF2-40B4-BE49-F238E27FC236}">
                                  <a16:creationId xmlns:a16="http://schemas.microsoft.com/office/drawing/2014/main" id="{2B40EC23-C4BB-4668-83D3-FF79CD08AA2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5" name="Object 44">
                  <a:extLst>
                    <a:ext uri="{FF2B5EF4-FFF2-40B4-BE49-F238E27FC236}">
                      <a16:creationId xmlns:a16="http://schemas.microsoft.com/office/drawing/2014/main" id="{AEF7197D-06E1-4CC5-AEB4-94DBC5446B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45" name="Object 44">
                              <a:extLst>
                                <a:ext uri="{FF2B5EF4-FFF2-40B4-BE49-F238E27FC236}">
                                  <a16:creationId xmlns:a16="http://schemas.microsoft.com/office/drawing/2014/main" id="{AEF7197D-06E1-4CC5-AEB4-94DBC5446BA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6" name="Object 45">
                  <a:extLst>
                    <a:ext uri="{FF2B5EF4-FFF2-40B4-BE49-F238E27FC236}">
                      <a16:creationId xmlns:a16="http://schemas.microsoft.com/office/drawing/2014/main" id="{786AC163-F89B-4B9D-8B19-C1DA4FFCD7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46" name="Object 45">
                              <a:extLst>
                                <a:ext uri="{FF2B5EF4-FFF2-40B4-BE49-F238E27FC236}">
                                  <a16:creationId xmlns:a16="http://schemas.microsoft.com/office/drawing/2014/main" id="{786AC163-F89B-4B9D-8B19-C1DA4FFCD7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7CFFDE-C60D-405E-9577-DF7956B2BF35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50D874-64F5-4F38-A07C-7247557E8D17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52EC91-8613-49E3-B2FE-8BF98D4A7321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35" name="Object 34">
                  <a:extLst>
                    <a:ext uri="{FF2B5EF4-FFF2-40B4-BE49-F238E27FC236}">
                      <a16:creationId xmlns:a16="http://schemas.microsoft.com/office/drawing/2014/main" id="{74C25340-77E7-4B3E-BBDF-53936BCDC14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35" name="Object 34">
                              <a:extLst>
                                <a:ext uri="{FF2B5EF4-FFF2-40B4-BE49-F238E27FC236}">
                                  <a16:creationId xmlns:a16="http://schemas.microsoft.com/office/drawing/2014/main" id="{74C25340-77E7-4B3E-BBDF-53936BCDC14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" name="Object 35">
                  <a:extLst>
                    <a:ext uri="{FF2B5EF4-FFF2-40B4-BE49-F238E27FC236}">
                      <a16:creationId xmlns:a16="http://schemas.microsoft.com/office/drawing/2014/main" id="{5C2D7AA3-E25B-4BF0-970F-3407E2456FF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36" name="Object 35">
                              <a:extLst>
                                <a:ext uri="{FF2B5EF4-FFF2-40B4-BE49-F238E27FC236}">
                                  <a16:creationId xmlns:a16="http://schemas.microsoft.com/office/drawing/2014/main" id="{5C2D7AA3-E25B-4BF0-970F-3407E2456FF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7" name="Object 36">
                  <a:extLst>
                    <a:ext uri="{FF2B5EF4-FFF2-40B4-BE49-F238E27FC236}">
                      <a16:creationId xmlns:a16="http://schemas.microsoft.com/office/drawing/2014/main" id="{12D9EC61-0E64-4388-9435-A09E8EC332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37" name="Object 36">
                              <a:extLst>
                                <a:ext uri="{FF2B5EF4-FFF2-40B4-BE49-F238E27FC236}">
                                  <a16:creationId xmlns:a16="http://schemas.microsoft.com/office/drawing/2014/main" id="{12D9EC61-0E64-4388-9435-A09E8EC3324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455BFA66-3368-400E-ACD4-6D7D23986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455BFA66-3368-400E-ACD4-6D7D239867D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Object 38">
                  <a:extLst>
                    <a:ext uri="{FF2B5EF4-FFF2-40B4-BE49-F238E27FC236}">
                      <a16:creationId xmlns:a16="http://schemas.microsoft.com/office/drawing/2014/main" id="{0E9CFEEF-B46B-4FCA-B530-D8E5EE9B8A5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39" name="Object 38">
                              <a:extLst>
                                <a:ext uri="{FF2B5EF4-FFF2-40B4-BE49-F238E27FC236}">
                                  <a16:creationId xmlns:a16="http://schemas.microsoft.com/office/drawing/2014/main" id="{0E9CFEEF-B46B-4FCA-B530-D8E5EE9B8A5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B6E7A4-84CA-4869-9F33-2F56A4F45FF1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1BD52E5-23D3-44C5-BFBD-61615395750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49AB189-0FE0-40A8-85BB-BCD4E23611CA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F398BE63-D070-4699-AB48-0D770430E8C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F398BE63-D070-4699-AB48-0D770430E8C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28">
                  <a:extLst>
                    <a:ext uri="{FF2B5EF4-FFF2-40B4-BE49-F238E27FC236}">
                      <a16:creationId xmlns:a16="http://schemas.microsoft.com/office/drawing/2014/main" id="{B748BFB7-DAC7-436D-A502-797BC0372A7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29" name="Object 28">
                              <a:extLst>
                                <a:ext uri="{FF2B5EF4-FFF2-40B4-BE49-F238E27FC236}">
                                  <a16:creationId xmlns:a16="http://schemas.microsoft.com/office/drawing/2014/main" id="{B748BFB7-DAC7-436D-A502-797BC0372A7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" name="Object 29">
                  <a:extLst>
                    <a:ext uri="{FF2B5EF4-FFF2-40B4-BE49-F238E27FC236}">
                      <a16:creationId xmlns:a16="http://schemas.microsoft.com/office/drawing/2014/main" id="{E115A424-481D-47F3-BE3D-06A89FC278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30" name="Object 29">
                              <a:extLst>
                                <a:ext uri="{FF2B5EF4-FFF2-40B4-BE49-F238E27FC236}">
                                  <a16:creationId xmlns:a16="http://schemas.microsoft.com/office/drawing/2014/main" id="{E115A424-481D-47F3-BE3D-06A89FC2786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" name="Object 30">
                  <a:extLst>
                    <a:ext uri="{FF2B5EF4-FFF2-40B4-BE49-F238E27FC236}">
                      <a16:creationId xmlns:a16="http://schemas.microsoft.com/office/drawing/2014/main" id="{D087FCB3-DC8D-4C05-9C32-1C655F48DA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31" name="Object 30">
                              <a:extLst>
                                <a:ext uri="{FF2B5EF4-FFF2-40B4-BE49-F238E27FC236}">
                                  <a16:creationId xmlns:a16="http://schemas.microsoft.com/office/drawing/2014/main" id="{D087FCB3-DC8D-4C05-9C32-1C655F48DA0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Object 31">
                  <a:extLst>
                    <a:ext uri="{FF2B5EF4-FFF2-40B4-BE49-F238E27FC236}">
                      <a16:creationId xmlns:a16="http://schemas.microsoft.com/office/drawing/2014/main" id="{2EC6060C-87EB-4F84-9A9F-6FD9F4DF42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32" name="Object 31">
                              <a:extLst>
                                <a:ext uri="{FF2B5EF4-FFF2-40B4-BE49-F238E27FC236}">
                                  <a16:creationId xmlns:a16="http://schemas.microsoft.com/office/drawing/2014/main" id="{2EC6060C-87EB-4F84-9A9F-6FD9F4DF42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0F27A1-65BC-41AA-A17E-44819DCFCEF2}"/>
              </a:ext>
            </a:extLst>
          </p:cNvPr>
          <p:cNvGrpSpPr/>
          <p:nvPr/>
        </p:nvGrpSpPr>
        <p:grpSpPr>
          <a:xfrm>
            <a:off x="1518959" y="418853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1DF2300-4704-4D50-B65D-A573D9A2D47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56" name="Graphic 55" descr="Users outline">
              <a:extLst>
                <a:ext uri="{FF2B5EF4-FFF2-40B4-BE49-F238E27FC236}">
                  <a16:creationId xmlns:a16="http://schemas.microsoft.com/office/drawing/2014/main" id="{C341374F-72F3-40B7-9839-FDE521343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63500AF-CCCB-4C80-958F-ED0CEFC20E9C}"/>
              </a:ext>
            </a:extLst>
          </p:cNvPr>
          <p:cNvGrpSpPr/>
          <p:nvPr/>
        </p:nvGrpSpPr>
        <p:grpSpPr>
          <a:xfrm>
            <a:off x="1518957" y="4950539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F9AEE63-0E35-4CD0-8E85-02896D599B94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59" name="Graphic 58" descr="Users outline">
              <a:extLst>
                <a:ext uri="{FF2B5EF4-FFF2-40B4-BE49-F238E27FC236}">
                  <a16:creationId xmlns:a16="http://schemas.microsoft.com/office/drawing/2014/main" id="{B8BEAB8A-346B-423C-B623-824964FC0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3AD5F0-794A-4E64-BFC1-7C093CF7BE67}"/>
              </a:ext>
            </a:extLst>
          </p:cNvPr>
          <p:cNvGrpSpPr/>
          <p:nvPr/>
        </p:nvGrpSpPr>
        <p:grpSpPr>
          <a:xfrm>
            <a:off x="1508064" y="5712544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C8EAEA-0936-4E8C-B8C4-1925EB021596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62" name="Graphic 61" descr="Users outline">
              <a:extLst>
                <a:ext uri="{FF2B5EF4-FFF2-40B4-BE49-F238E27FC236}">
                  <a16:creationId xmlns:a16="http://schemas.microsoft.com/office/drawing/2014/main" id="{B4C8DF07-4C30-430A-91C7-75782BEFC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94E6348-AE16-4254-9364-7317C56DE473}"/>
              </a:ext>
            </a:extLst>
          </p:cNvPr>
          <p:cNvGrpSpPr/>
          <p:nvPr/>
        </p:nvGrpSpPr>
        <p:grpSpPr>
          <a:xfrm>
            <a:off x="4430338" y="3852585"/>
            <a:ext cx="552365" cy="2428199"/>
            <a:chOff x="4081099" y="3998413"/>
            <a:chExt cx="566902" cy="24921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1F5A0D-E79B-4837-B49C-466958938FD7}"/>
                </a:ext>
              </a:extLst>
            </p:cNvPr>
            <p:cNvGrpSpPr/>
            <p:nvPr/>
          </p:nvGrpSpPr>
          <p:grpSpPr>
            <a:xfrm>
              <a:off x="4081099" y="3998413"/>
              <a:ext cx="560107" cy="577516"/>
              <a:chOff x="6262373" y="2435914"/>
              <a:chExt cx="848695" cy="91180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806C44-507D-4FEA-8003-286F159E38B7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16" name="Graphic 15" descr="User with solid fill">
                <a:extLst>
                  <a:ext uri="{FF2B5EF4-FFF2-40B4-BE49-F238E27FC236}">
                    <a16:creationId xmlns:a16="http://schemas.microsoft.com/office/drawing/2014/main" id="{2AB89B52-D409-4BDA-87B3-DF401BC29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648F58E-4332-4E33-BC33-ABD8901943D6}"/>
                </a:ext>
              </a:extLst>
            </p:cNvPr>
            <p:cNvGrpSpPr/>
            <p:nvPr/>
          </p:nvGrpSpPr>
          <p:grpSpPr>
            <a:xfrm>
              <a:off x="4084115" y="4636610"/>
              <a:ext cx="560107" cy="577516"/>
              <a:chOff x="6262373" y="2435914"/>
              <a:chExt cx="848695" cy="91180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3B0009-9526-47A8-B0BB-025EE903B30D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0" name="Graphic 69" descr="User with solid fill">
                <a:extLst>
                  <a:ext uri="{FF2B5EF4-FFF2-40B4-BE49-F238E27FC236}">
                    <a16:creationId xmlns:a16="http://schemas.microsoft.com/office/drawing/2014/main" id="{978FEB54-1AAC-40E0-9B21-8A1878280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AFEBAA2-15A2-45F0-9867-8DDD5020E2F5}"/>
                </a:ext>
              </a:extLst>
            </p:cNvPr>
            <p:cNvGrpSpPr/>
            <p:nvPr/>
          </p:nvGrpSpPr>
          <p:grpSpPr>
            <a:xfrm>
              <a:off x="4084878" y="5274807"/>
              <a:ext cx="560107" cy="577516"/>
              <a:chOff x="6262373" y="2435914"/>
              <a:chExt cx="848695" cy="911804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13F998C-3BA0-4DBC-B6D2-BDC09C7647DB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3" name="Graphic 72" descr="User with solid fill">
                <a:extLst>
                  <a:ext uri="{FF2B5EF4-FFF2-40B4-BE49-F238E27FC236}">
                    <a16:creationId xmlns:a16="http://schemas.microsoft.com/office/drawing/2014/main" id="{5191DD3C-446E-4833-A26C-BC2AC48E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8765D2-00A3-4E39-8F21-F9A015E0655A}"/>
                </a:ext>
              </a:extLst>
            </p:cNvPr>
            <p:cNvGrpSpPr/>
            <p:nvPr/>
          </p:nvGrpSpPr>
          <p:grpSpPr>
            <a:xfrm>
              <a:off x="4087894" y="5913004"/>
              <a:ext cx="560107" cy="577516"/>
              <a:chOff x="6262373" y="2435914"/>
              <a:chExt cx="848695" cy="91180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D174C75-ECDF-4EA5-8638-BB91F7ECE946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6" name="Graphic 75" descr="User with solid fill">
                <a:extLst>
                  <a:ext uri="{FF2B5EF4-FFF2-40B4-BE49-F238E27FC236}">
                    <a16:creationId xmlns:a16="http://schemas.microsoft.com/office/drawing/2014/main" id="{6B917B95-0454-4CA9-B52D-501CAA09F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31306963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945734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11ef760b-d158-4726-b88a-cd71a2334016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377c6c6c-3450-448f-986e-2d19e4d4d919"/>
    <ds:schemaRef ds:uri="http://purl.org/dc/terms/"/>
    <ds:schemaRef ds:uri="http://schemas.openxmlformats.org/package/2006/metadata/core-properties"/>
    <ds:schemaRef ds:uri="http://schemas.microsoft.com/sharepoint/v3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11559</TotalTime>
  <Words>5779</Words>
  <Application>Microsoft Office PowerPoint</Application>
  <PresentationFormat>Custom</PresentationFormat>
  <Paragraphs>993</Paragraphs>
  <Slides>104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3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Bitmap Image</vt:lpstr>
      <vt:lpstr>PowerPoint Presentation</vt:lpstr>
      <vt:lpstr>PowerPoint Presentation</vt:lpstr>
      <vt:lpstr>Downloads and Materials for This Workshop</vt:lpstr>
      <vt:lpstr>Agenda</vt:lpstr>
      <vt:lpstr>Getting Started with the Fabric User APIs</vt:lpstr>
      <vt:lpstr>Developing Multi-tenant Applications in Fabric</vt:lpstr>
      <vt:lpstr>Developer APIs used in Fabric Software Development</vt:lpstr>
      <vt:lpstr>Fabric User API Design and Architecture</vt:lpstr>
      <vt:lpstr>RTFM! = Read The Fabric Documentation</vt:lpstr>
      <vt:lpstr>Fabric User API Item Types</vt:lpstr>
      <vt:lpstr>Demo1–GettingStarted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Authenticating with Microsoft Azure PowerShell Application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You Need a Premium Capacity Id for Testing</vt:lpstr>
      <vt:lpstr>Create Workspace</vt:lpstr>
      <vt:lpstr>Add Workspace Role Assignment for User</vt:lpstr>
      <vt:lpstr>Assigning Roles to Azure AD Groups and Service Principals</vt:lpstr>
      <vt:lpstr>Agenda</vt:lpstr>
      <vt:lpstr>Programming CreateItem using Item Definitions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Creating Semantic Models</vt:lpstr>
      <vt:lpstr>Managing Semantic Model Definitions using BIM Files</vt:lpstr>
      <vt:lpstr>FabricItemDefinitionFactory</vt:lpstr>
      <vt:lpstr>Assembling Item Definitions for Calls to CreateItem API</vt:lpstr>
      <vt:lpstr>Creating Semantic Model using CreateItem</vt:lpstr>
      <vt:lpstr>Preparing the Semantic Model After Creation</vt:lpstr>
      <vt:lpstr>Customer Tenant Provisioning in Demo2-CreteItem</vt:lpstr>
      <vt:lpstr>Introducing Long Running Operations (LRO)</vt:lpstr>
      <vt:lpstr>Long Running Operations – Part 1</vt:lpstr>
      <vt:lpstr>Long Running Operations – Part 2</vt:lpstr>
      <vt:lpstr>Long Running Operations – Part 3</vt:lpstr>
      <vt:lpstr>Binding Reports to Semantic Models</vt:lpstr>
      <vt:lpstr>Creating Report using CreateItem API</vt:lpstr>
      <vt:lpstr>Exporting Existing Items using Get Item Definition</vt:lpstr>
      <vt:lpstr>Updating Workspace Items using Update Item Definition</vt:lpstr>
      <vt:lpstr>Creating Item Definition to Update Semantic Model</vt:lpstr>
      <vt:lpstr>Updating a Semantic Model</vt:lpstr>
      <vt:lpstr>Creating Item Definition to Update Report</vt:lpstr>
      <vt:lpstr>Updating a Report</vt:lpstr>
      <vt:lpstr>Agenda</vt:lpstr>
      <vt:lpstr>Automating ALM and CI/CD with GIT Integration</vt:lpstr>
      <vt:lpstr>PBIP Projects in Power BI Desktop</vt:lpstr>
      <vt:lpstr>Enabling the Power BI Project (.pbip) Save Option Feature</vt:lpstr>
      <vt:lpstr>Fabric Architecture for GIT Integration</vt:lpstr>
      <vt:lpstr>GIT Integration Flow</vt:lpstr>
      <vt:lpstr>Item Type Matrix</vt:lpstr>
      <vt:lpstr>Item Definitions – The Big Picture</vt:lpstr>
      <vt:lpstr>Creating Workspaces Connections to Azure Dev Ops</vt:lpstr>
      <vt:lpstr>Code Walkthrough</vt:lpstr>
      <vt:lpstr>Tabular Model Definition Language (TMDL)</vt:lpstr>
      <vt:lpstr>GIT Integration Support </vt:lpstr>
      <vt:lpstr>Saving Semantic Model Definitions using TMDL</vt:lpstr>
      <vt:lpstr>Item-level Support for GIT Intergation</vt:lpstr>
      <vt:lpstr>Agenda</vt:lpstr>
      <vt:lpstr>Using Spark Jobs to Create Lakehouse Tables</vt:lpstr>
      <vt:lpstr>Customer Tenant Provisioning Example #2</vt:lpstr>
      <vt:lpstr>Creating Lakehouse using Create Item</vt:lpstr>
      <vt:lpstr>Lakehouse Properties</vt:lpstr>
      <vt:lpstr>Create Item Definition Part for Notebook</vt:lpstr>
      <vt:lpstr>Binding Notebook to Lakehouse</vt:lpstr>
      <vt:lpstr>Job Scheduler API</vt:lpstr>
      <vt:lpstr>Running Notebooks using the Job Scheduler API</vt:lpstr>
      <vt:lpstr>Starting On-demand Spark Job to Run Notebook</vt:lpstr>
      <vt:lpstr>Exposing Data to Consumers through the SQL Endpoint</vt:lpstr>
      <vt:lpstr>Creating Semantic Models on Lakehouse Tables</vt:lpstr>
      <vt:lpstr> Creating and Exposing Power BI Reports</vt:lpstr>
      <vt:lpstr>Agenda</vt:lpstr>
      <vt:lpstr>Demo of Provisioning Data Warehouse</vt:lpstr>
      <vt:lpstr>Warehouse Provisioning Flow</vt:lpstr>
      <vt:lpstr>Populate Warehouse by Creating Stored Procedures</vt:lpstr>
      <vt:lpstr>Populating Warehouse Tables from Lakehouse Tables</vt:lpstr>
      <vt:lpstr>Creating and Populating Data Warehouse</vt:lpstr>
      <vt:lpstr>PowerPoint Presentation</vt:lpstr>
      <vt:lpstr>Agenda</vt:lpstr>
      <vt:lpstr>ISV Flow using ADLS GEN2 APIs and Load Table API</vt:lpstr>
      <vt:lpstr>ADLS Gen2 API Resources for Fabric Developers</vt:lpstr>
      <vt:lpstr>ADLS Gen2 API Resources for Fabric Developers</vt:lpstr>
      <vt:lpstr>Review of OneLakeTokenCredentials Class</vt:lpstr>
      <vt:lpstr>Review of OneLakeFileWriter Class</vt:lpstr>
      <vt:lpstr>Uploading Data Files and Loading as Delta Tables</vt:lpstr>
      <vt:lpstr>Agenda</vt:lpstr>
      <vt:lpstr>Example of Creating OneLake Shortcuts</vt:lpstr>
      <vt:lpstr>Agenda</vt:lpstr>
      <vt:lpstr>One Service Principal per Customer Tenant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61</cp:revision>
  <cp:lastPrinted>2019-05-02T20:11:39Z</cp:lastPrinted>
  <dcterms:created xsi:type="dcterms:W3CDTF">2018-09-21T01:16:59Z</dcterms:created>
  <dcterms:modified xsi:type="dcterms:W3CDTF">2024-03-18T18:05:22Z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